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1" r:id="rId1"/>
  </p:sldMasterIdLst>
  <p:notesMasterIdLst>
    <p:notesMasterId r:id="rId26"/>
  </p:notesMasterIdLst>
  <p:handoutMasterIdLst>
    <p:handoutMasterId r:id="rId27"/>
  </p:handoutMasterIdLst>
  <p:sldIdLst>
    <p:sldId id="257" r:id="rId2"/>
    <p:sldId id="258" r:id="rId3"/>
    <p:sldId id="298" r:id="rId4"/>
    <p:sldId id="299" r:id="rId5"/>
    <p:sldId id="301" r:id="rId6"/>
    <p:sldId id="300" r:id="rId7"/>
    <p:sldId id="267" r:id="rId8"/>
    <p:sldId id="302" r:id="rId9"/>
    <p:sldId id="306" r:id="rId10"/>
    <p:sldId id="307" r:id="rId11"/>
    <p:sldId id="303" r:id="rId12"/>
    <p:sldId id="294" r:id="rId13"/>
    <p:sldId id="304" r:id="rId14"/>
    <p:sldId id="305" r:id="rId15"/>
    <p:sldId id="269" r:id="rId16"/>
    <p:sldId id="264" r:id="rId17"/>
    <p:sldId id="283" r:id="rId18"/>
    <p:sldId id="273" r:id="rId19"/>
    <p:sldId id="274" r:id="rId20"/>
    <p:sldId id="296" r:id="rId21"/>
    <p:sldId id="285" r:id="rId22"/>
    <p:sldId id="286" r:id="rId23"/>
    <p:sldId id="276" r:id="rId24"/>
    <p:sldId id="259" r:id="rId2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inhs1"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20300" autoAdjust="0"/>
    <p:restoredTop sz="97133" autoAdjust="0"/>
  </p:normalViewPr>
  <p:slideViewPr>
    <p:cSldViewPr>
      <p:cViewPr varScale="1">
        <p:scale>
          <a:sx n="79" d="100"/>
          <a:sy n="79" d="100"/>
        </p:scale>
        <p:origin x="-912" y="-78"/>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7C54A59-EC8C-4877-A1EE-A7E7A77F2E23}" type="doc">
      <dgm:prSet loTypeId="urn:microsoft.com/office/officeart/2008/layout/RadialCluster" loCatId="cycle" qsTypeId="urn:microsoft.com/office/officeart/2005/8/quickstyle/simple1" qsCatId="simple" csTypeId="urn:microsoft.com/office/officeart/2005/8/colors/accent1_1" csCatId="accent1" phldr="1"/>
      <dgm:spPr/>
      <dgm:t>
        <a:bodyPr/>
        <a:lstStyle/>
        <a:p>
          <a:endParaRPr lang="en-US"/>
        </a:p>
      </dgm:t>
    </dgm:pt>
    <dgm:pt modelId="{AC558BD6-4755-4D8A-B6CB-DC3D468B7648}">
      <dgm:prSet phldrT="[Text]" custT="1"/>
      <dgm:spPr/>
      <dgm:t>
        <a:bodyPr/>
        <a:lstStyle/>
        <a:p>
          <a:r>
            <a:rPr lang="en-US" sz="2800" b="1" i="1" baseline="0" dirty="0" smtClean="0">
              <a:latin typeface="Arial" pitchFamily="34" charset="0"/>
              <a:cs typeface="Arial" pitchFamily="34" charset="0"/>
            </a:rPr>
            <a:t>The New Human Resource Managers</a:t>
          </a:r>
          <a:endParaRPr lang="en-US" sz="2800" b="1" i="1" baseline="0" dirty="0">
            <a:latin typeface="Arial" pitchFamily="34" charset="0"/>
            <a:cs typeface="Arial" pitchFamily="34" charset="0"/>
          </a:endParaRPr>
        </a:p>
      </dgm:t>
    </dgm:pt>
    <dgm:pt modelId="{6669C1F0-4C04-487C-B09E-5176FADE0BDD}" type="parTrans" cxnId="{27618639-6438-4772-9170-AFC1508AE32E}">
      <dgm:prSet/>
      <dgm:spPr/>
      <dgm:t>
        <a:bodyPr/>
        <a:lstStyle/>
        <a:p>
          <a:endParaRPr lang="en-US"/>
        </a:p>
      </dgm:t>
    </dgm:pt>
    <dgm:pt modelId="{47B84657-4A9E-4B12-9218-E80831ABC2F6}" type="sibTrans" cxnId="{27618639-6438-4772-9170-AFC1508AE32E}">
      <dgm:prSet/>
      <dgm:spPr/>
      <dgm:t>
        <a:bodyPr/>
        <a:lstStyle/>
        <a:p>
          <a:endParaRPr lang="en-US"/>
        </a:p>
      </dgm:t>
    </dgm:pt>
    <dgm:pt modelId="{ECA4F609-C1D4-4DFF-9477-4D2EF7A323E6}">
      <dgm:prSet phldrT="[Text]" custT="1"/>
      <dgm:spPr/>
      <dgm:t>
        <a:bodyPr/>
        <a:lstStyle/>
        <a:p>
          <a:r>
            <a:rPr lang="en-US" sz="2800" b="0" baseline="0" dirty="0" smtClean="0">
              <a:latin typeface="Arial" pitchFamily="34" charset="0"/>
              <a:cs typeface="Arial" pitchFamily="34" charset="0"/>
            </a:rPr>
            <a:t>Transactional Services</a:t>
          </a:r>
          <a:endParaRPr lang="en-US" sz="2800" b="0" baseline="0" dirty="0">
            <a:latin typeface="Arial" pitchFamily="34" charset="0"/>
            <a:cs typeface="Arial" pitchFamily="34" charset="0"/>
          </a:endParaRPr>
        </a:p>
      </dgm:t>
    </dgm:pt>
    <dgm:pt modelId="{5E9B4768-92EF-483E-8B7B-5C597592FA48}" type="parTrans" cxnId="{C5239017-6773-4DBF-A051-B1A46B6B7829}">
      <dgm:prSet/>
      <dgm:spPr/>
      <dgm:t>
        <a:bodyPr/>
        <a:lstStyle/>
        <a:p>
          <a:endParaRPr lang="en-US"/>
        </a:p>
      </dgm:t>
    </dgm:pt>
    <dgm:pt modelId="{C53672A1-2211-4379-B142-AF3F2020ECE8}" type="sibTrans" cxnId="{C5239017-6773-4DBF-A051-B1A46B6B7829}">
      <dgm:prSet/>
      <dgm:spPr/>
      <dgm:t>
        <a:bodyPr/>
        <a:lstStyle/>
        <a:p>
          <a:endParaRPr lang="en-US"/>
        </a:p>
      </dgm:t>
    </dgm:pt>
    <dgm:pt modelId="{43A3E467-1127-4298-A8AD-5184A443EF8F}">
      <dgm:prSet phldrT="[Text]" custT="1"/>
      <dgm:spPr/>
      <dgm:t>
        <a:bodyPr/>
        <a:lstStyle/>
        <a:p>
          <a:r>
            <a:rPr lang="en-US" sz="2800" b="0" baseline="0" dirty="0" smtClean="0">
              <a:latin typeface="Arial" pitchFamily="34" charset="0"/>
              <a:cs typeface="Arial" pitchFamily="34" charset="0"/>
            </a:rPr>
            <a:t>Talent Management</a:t>
          </a:r>
          <a:endParaRPr lang="en-US" sz="2800" b="0" baseline="0" dirty="0">
            <a:latin typeface="Arial" pitchFamily="34" charset="0"/>
            <a:cs typeface="Arial" pitchFamily="34" charset="0"/>
          </a:endParaRPr>
        </a:p>
      </dgm:t>
    </dgm:pt>
    <dgm:pt modelId="{2ED3D0D4-812B-4054-9D5D-320D211AEEE5}" type="parTrans" cxnId="{A170B432-11A4-41E0-895B-0CCB36C4A8FF}">
      <dgm:prSet/>
      <dgm:spPr/>
      <dgm:t>
        <a:bodyPr/>
        <a:lstStyle/>
        <a:p>
          <a:endParaRPr lang="en-US"/>
        </a:p>
      </dgm:t>
    </dgm:pt>
    <dgm:pt modelId="{702CBA02-A1A4-4137-86EF-0A852787CF02}" type="sibTrans" cxnId="{A170B432-11A4-41E0-895B-0CCB36C4A8FF}">
      <dgm:prSet/>
      <dgm:spPr/>
      <dgm:t>
        <a:bodyPr/>
        <a:lstStyle/>
        <a:p>
          <a:endParaRPr lang="en-US"/>
        </a:p>
      </dgm:t>
    </dgm:pt>
    <dgm:pt modelId="{A3EFCC5D-2CA1-47B6-BAA3-75D4628460A0}">
      <dgm:prSet phldrT="[Text]" custT="1"/>
      <dgm:spPr/>
      <dgm:t>
        <a:bodyPr/>
        <a:lstStyle/>
        <a:p>
          <a:r>
            <a:rPr lang="en-US" sz="2800" b="0" i="0" baseline="0" dirty="0" smtClean="0">
              <a:latin typeface="Arial" pitchFamily="34" charset="0"/>
              <a:cs typeface="Arial" pitchFamily="34" charset="0"/>
            </a:rPr>
            <a:t>Big picture</a:t>
          </a:r>
          <a:endParaRPr lang="en-US" sz="2800" b="0" i="0" baseline="0" dirty="0">
            <a:latin typeface="Arial" pitchFamily="34" charset="0"/>
            <a:cs typeface="Arial" pitchFamily="34" charset="0"/>
          </a:endParaRPr>
        </a:p>
      </dgm:t>
    </dgm:pt>
    <dgm:pt modelId="{C526159B-498C-4339-AA03-C035F65EB8D9}" type="parTrans" cxnId="{20C36FCC-DDE4-470F-885C-7F7708B0DA56}">
      <dgm:prSet/>
      <dgm:spPr/>
      <dgm:t>
        <a:bodyPr/>
        <a:lstStyle/>
        <a:p>
          <a:endParaRPr lang="en-US"/>
        </a:p>
      </dgm:t>
    </dgm:pt>
    <dgm:pt modelId="{E22B3080-A40B-4851-9B8C-83EB63B94B80}" type="sibTrans" cxnId="{20C36FCC-DDE4-470F-885C-7F7708B0DA56}">
      <dgm:prSet/>
      <dgm:spPr/>
      <dgm:t>
        <a:bodyPr/>
        <a:lstStyle/>
        <a:p>
          <a:endParaRPr lang="en-US"/>
        </a:p>
      </dgm:t>
    </dgm:pt>
    <dgm:pt modelId="{792E8E56-76F5-4596-917E-0972953AE95D}">
      <dgm:prSet phldrT="[Text]" phldr="1"/>
      <dgm:spPr/>
      <dgm:t>
        <a:bodyPr/>
        <a:lstStyle/>
        <a:p>
          <a:endParaRPr lang="en-US"/>
        </a:p>
      </dgm:t>
    </dgm:pt>
    <dgm:pt modelId="{6733AA96-D103-4653-BCFE-7E8B65F26B1A}" type="parTrans" cxnId="{6F58E95A-F6F7-48C0-B450-E97157D5D280}">
      <dgm:prSet/>
      <dgm:spPr/>
      <dgm:t>
        <a:bodyPr/>
        <a:lstStyle/>
        <a:p>
          <a:endParaRPr lang="en-US"/>
        </a:p>
      </dgm:t>
    </dgm:pt>
    <dgm:pt modelId="{0923CBD4-4769-440C-A8ED-B842575A275D}" type="sibTrans" cxnId="{6F58E95A-F6F7-48C0-B450-E97157D5D280}">
      <dgm:prSet/>
      <dgm:spPr/>
      <dgm:t>
        <a:bodyPr/>
        <a:lstStyle/>
        <a:p>
          <a:endParaRPr lang="en-US"/>
        </a:p>
      </dgm:t>
    </dgm:pt>
    <dgm:pt modelId="{32E6CCFB-F70B-40D2-B882-DAC458DE41D4}">
      <dgm:prSet custT="1"/>
      <dgm:spPr/>
      <dgm:t>
        <a:bodyPr/>
        <a:lstStyle/>
        <a:p>
          <a:r>
            <a:rPr lang="en-US" sz="2800" b="0" i="0" baseline="0" dirty="0" smtClean="0">
              <a:latin typeface="Arial" pitchFamily="34" charset="0"/>
              <a:cs typeface="Arial" pitchFamily="34" charset="0"/>
            </a:rPr>
            <a:t>Employee Engagement</a:t>
          </a:r>
          <a:endParaRPr lang="en-US" sz="2800" b="0" i="0" baseline="0" dirty="0">
            <a:latin typeface="Arial" pitchFamily="34" charset="0"/>
            <a:cs typeface="Arial" pitchFamily="34" charset="0"/>
          </a:endParaRPr>
        </a:p>
      </dgm:t>
    </dgm:pt>
    <dgm:pt modelId="{7C460B12-BF10-4DD9-9025-C513E8020C89}" type="parTrans" cxnId="{5B9F589D-F174-4E38-8367-29A87373F7CE}">
      <dgm:prSet/>
      <dgm:spPr/>
      <dgm:t>
        <a:bodyPr/>
        <a:lstStyle/>
        <a:p>
          <a:endParaRPr lang="en-US"/>
        </a:p>
      </dgm:t>
    </dgm:pt>
    <dgm:pt modelId="{82D1E42E-8AD5-45AE-8D88-E63A0EB9A5AD}" type="sibTrans" cxnId="{5B9F589D-F174-4E38-8367-29A87373F7CE}">
      <dgm:prSet/>
      <dgm:spPr/>
      <dgm:t>
        <a:bodyPr/>
        <a:lstStyle/>
        <a:p>
          <a:endParaRPr lang="en-US"/>
        </a:p>
      </dgm:t>
    </dgm:pt>
    <dgm:pt modelId="{07CEADB9-9F93-49D2-8A71-410F16155B6A}">
      <dgm:prSet custT="1"/>
      <dgm:spPr/>
      <dgm:t>
        <a:bodyPr/>
        <a:lstStyle/>
        <a:p>
          <a:r>
            <a:rPr lang="en-US" sz="2800" b="0" baseline="0" dirty="0" smtClean="0">
              <a:latin typeface="Arial" pitchFamily="34" charset="0"/>
              <a:cs typeface="Arial" pitchFamily="34" charset="0"/>
            </a:rPr>
            <a:t>Performance, results, evidence-based practice</a:t>
          </a:r>
          <a:endParaRPr lang="en-US" sz="2800" b="0" baseline="0" dirty="0">
            <a:latin typeface="Arial" pitchFamily="34" charset="0"/>
            <a:cs typeface="Arial" pitchFamily="34" charset="0"/>
          </a:endParaRPr>
        </a:p>
      </dgm:t>
    </dgm:pt>
    <dgm:pt modelId="{AC75ED53-45E9-40AB-B9EF-34F4971FAA1F}" type="parTrans" cxnId="{2FBB89E0-E7B2-4511-94E9-12188C8A4257}">
      <dgm:prSet/>
      <dgm:spPr/>
      <dgm:t>
        <a:bodyPr/>
        <a:lstStyle/>
        <a:p>
          <a:endParaRPr lang="en-US"/>
        </a:p>
      </dgm:t>
    </dgm:pt>
    <dgm:pt modelId="{B8D19356-E4E4-476C-B5ED-E447F3787A9A}" type="sibTrans" cxnId="{2FBB89E0-E7B2-4511-94E9-12188C8A4257}">
      <dgm:prSet/>
      <dgm:spPr/>
      <dgm:t>
        <a:bodyPr/>
        <a:lstStyle/>
        <a:p>
          <a:endParaRPr lang="en-US"/>
        </a:p>
      </dgm:t>
    </dgm:pt>
    <dgm:pt modelId="{C969318A-ABD0-45E6-9F31-3AA4939DB474}">
      <dgm:prSet custT="1"/>
      <dgm:spPr/>
      <dgm:t>
        <a:bodyPr/>
        <a:lstStyle/>
        <a:p>
          <a:r>
            <a:rPr lang="en-US" sz="2800" b="0" baseline="0" dirty="0" smtClean="0">
              <a:latin typeface="Arial" pitchFamily="34" charset="0"/>
              <a:cs typeface="Arial" pitchFamily="34" charset="0"/>
            </a:rPr>
            <a:t>Competencies</a:t>
          </a:r>
          <a:endParaRPr lang="en-US" sz="2800" b="0" baseline="0" dirty="0">
            <a:latin typeface="Arial" pitchFamily="34" charset="0"/>
            <a:cs typeface="Arial" pitchFamily="34" charset="0"/>
          </a:endParaRPr>
        </a:p>
      </dgm:t>
    </dgm:pt>
    <dgm:pt modelId="{E45E21BF-D6F6-4317-88A2-1923BDB4EB58}" type="sibTrans" cxnId="{820C1216-1B34-4615-9C2A-8C5C40AB006B}">
      <dgm:prSet/>
      <dgm:spPr/>
      <dgm:t>
        <a:bodyPr/>
        <a:lstStyle/>
        <a:p>
          <a:endParaRPr lang="en-US"/>
        </a:p>
      </dgm:t>
    </dgm:pt>
    <dgm:pt modelId="{9924493C-CB34-4315-8717-3A956477A7EE}" type="parTrans" cxnId="{820C1216-1B34-4615-9C2A-8C5C40AB006B}">
      <dgm:prSet/>
      <dgm:spPr/>
      <dgm:t>
        <a:bodyPr/>
        <a:lstStyle/>
        <a:p>
          <a:endParaRPr lang="en-US"/>
        </a:p>
      </dgm:t>
    </dgm:pt>
    <dgm:pt modelId="{90554337-AF68-4545-8019-B271F27FB06A}">
      <dgm:prSet custT="1"/>
      <dgm:spPr/>
      <dgm:t>
        <a:bodyPr/>
        <a:lstStyle/>
        <a:p>
          <a:r>
            <a:rPr lang="en-US" sz="2800" b="0" i="0" baseline="0" dirty="0" smtClean="0">
              <a:latin typeface="Arial" pitchFamily="34" charset="0"/>
              <a:cs typeface="Arial" pitchFamily="34" charset="0"/>
            </a:rPr>
            <a:t>Ethics</a:t>
          </a:r>
          <a:endParaRPr lang="en-US" sz="2800" b="0" i="0" baseline="0" dirty="0">
            <a:latin typeface="Arial" pitchFamily="34" charset="0"/>
            <a:cs typeface="Arial" pitchFamily="34" charset="0"/>
          </a:endParaRPr>
        </a:p>
      </dgm:t>
    </dgm:pt>
    <dgm:pt modelId="{106AF6B6-4356-45C1-A630-08E4AD2366C0}" type="sibTrans" cxnId="{F209E475-41DF-476C-8EE0-D0385FB68368}">
      <dgm:prSet/>
      <dgm:spPr/>
      <dgm:t>
        <a:bodyPr/>
        <a:lstStyle/>
        <a:p>
          <a:endParaRPr lang="en-US"/>
        </a:p>
      </dgm:t>
    </dgm:pt>
    <dgm:pt modelId="{3F270D81-F68A-4A6D-9891-E3D58DC44854}" type="parTrans" cxnId="{F209E475-41DF-476C-8EE0-D0385FB68368}">
      <dgm:prSet/>
      <dgm:spPr/>
      <dgm:t>
        <a:bodyPr/>
        <a:lstStyle/>
        <a:p>
          <a:endParaRPr lang="en-US"/>
        </a:p>
      </dgm:t>
    </dgm:pt>
    <dgm:pt modelId="{53115425-6591-4155-9428-096804AE8F29}">
      <dgm:prSet custScaleX="110258" custScaleY="77990" custRadScaleRad="144008" custRadScaleInc="-353627"/>
      <dgm:spPr/>
      <dgm:t>
        <a:bodyPr/>
        <a:lstStyle/>
        <a:p>
          <a:endParaRPr lang="en-US"/>
        </a:p>
      </dgm:t>
    </dgm:pt>
    <dgm:pt modelId="{76131613-2204-4100-98A5-4657922387A3}" type="parTrans" cxnId="{8EED448F-88D4-4F08-8A66-CBDDB4701809}">
      <dgm:prSet/>
      <dgm:spPr/>
      <dgm:t>
        <a:bodyPr/>
        <a:lstStyle/>
        <a:p>
          <a:endParaRPr lang="en-US"/>
        </a:p>
      </dgm:t>
    </dgm:pt>
    <dgm:pt modelId="{300DDC16-B08B-49AB-9877-B3C5EEBA7E24}" type="sibTrans" cxnId="{8EED448F-88D4-4F08-8A66-CBDDB4701809}">
      <dgm:prSet/>
      <dgm:spPr/>
      <dgm:t>
        <a:bodyPr/>
        <a:lstStyle/>
        <a:p>
          <a:endParaRPr lang="en-US"/>
        </a:p>
      </dgm:t>
    </dgm:pt>
    <dgm:pt modelId="{9794FF9A-F09C-467F-8CE9-A890F25FEFC8}">
      <dgm:prSet/>
      <dgm:spPr/>
      <dgm:t>
        <a:bodyPr/>
        <a:lstStyle/>
        <a:p>
          <a:endParaRPr lang="en-US"/>
        </a:p>
      </dgm:t>
    </dgm:pt>
    <dgm:pt modelId="{991B6CAE-A330-4A6C-958A-5C80A010C8AA}" type="parTrans" cxnId="{C32BC871-FEC5-498F-B750-B4D375DDFC73}">
      <dgm:prSet/>
      <dgm:spPr/>
      <dgm:t>
        <a:bodyPr/>
        <a:lstStyle/>
        <a:p>
          <a:endParaRPr lang="en-US"/>
        </a:p>
      </dgm:t>
    </dgm:pt>
    <dgm:pt modelId="{2C9F4EA5-F09E-4301-A98D-8995BD740103}" type="sibTrans" cxnId="{C32BC871-FEC5-498F-B750-B4D375DDFC73}">
      <dgm:prSet/>
      <dgm:spPr/>
      <dgm:t>
        <a:bodyPr/>
        <a:lstStyle/>
        <a:p>
          <a:endParaRPr lang="en-US"/>
        </a:p>
      </dgm:t>
    </dgm:pt>
    <dgm:pt modelId="{1922E9F9-6B71-4F2F-B32C-F8EEF9CE29AC}">
      <dgm:prSet/>
      <dgm:spPr/>
      <dgm:t>
        <a:bodyPr/>
        <a:lstStyle/>
        <a:p>
          <a:endParaRPr lang="en-US"/>
        </a:p>
      </dgm:t>
    </dgm:pt>
    <dgm:pt modelId="{2142D6AB-6E11-4699-859A-C3948FFFA23C}" type="parTrans" cxnId="{4715C03D-3879-47D6-8815-28C5C6D19362}">
      <dgm:prSet/>
      <dgm:spPr/>
      <dgm:t>
        <a:bodyPr/>
        <a:lstStyle/>
        <a:p>
          <a:endParaRPr lang="en-US"/>
        </a:p>
      </dgm:t>
    </dgm:pt>
    <dgm:pt modelId="{01B335A9-BA2E-4565-B0EE-5D1ED0DAEF5E}" type="sibTrans" cxnId="{4715C03D-3879-47D6-8815-28C5C6D19362}">
      <dgm:prSet/>
      <dgm:spPr/>
      <dgm:t>
        <a:bodyPr/>
        <a:lstStyle/>
        <a:p>
          <a:endParaRPr lang="en-US"/>
        </a:p>
      </dgm:t>
    </dgm:pt>
    <dgm:pt modelId="{1ADC478E-C248-43F7-82FE-A39D37FD8A80}" type="pres">
      <dgm:prSet presAssocID="{57C54A59-EC8C-4877-A1EE-A7E7A77F2E23}" presName="Name0" presStyleCnt="0">
        <dgm:presLayoutVars>
          <dgm:chMax val="1"/>
          <dgm:chPref val="1"/>
          <dgm:dir/>
          <dgm:animOne val="branch"/>
          <dgm:animLvl val="lvl"/>
        </dgm:presLayoutVars>
      </dgm:prSet>
      <dgm:spPr/>
      <dgm:t>
        <a:bodyPr/>
        <a:lstStyle/>
        <a:p>
          <a:endParaRPr lang="en-US"/>
        </a:p>
      </dgm:t>
    </dgm:pt>
    <dgm:pt modelId="{35351C22-2BFE-4552-BE14-FD28B08BCC1F}" type="pres">
      <dgm:prSet presAssocID="{AC558BD6-4755-4D8A-B6CB-DC3D468B7648}" presName="singleCycle" presStyleCnt="0"/>
      <dgm:spPr/>
    </dgm:pt>
    <dgm:pt modelId="{A35457EC-6643-4D09-BC19-3C0F3F7C3274}" type="pres">
      <dgm:prSet presAssocID="{AC558BD6-4755-4D8A-B6CB-DC3D468B7648}" presName="singleCenter" presStyleLbl="node1" presStyleIdx="0" presStyleCnt="8" custScaleX="124136" custLinFactNeighborX="-2943" custLinFactNeighborY="-1391">
        <dgm:presLayoutVars>
          <dgm:chMax val="7"/>
          <dgm:chPref val="7"/>
        </dgm:presLayoutVars>
      </dgm:prSet>
      <dgm:spPr/>
      <dgm:t>
        <a:bodyPr/>
        <a:lstStyle/>
        <a:p>
          <a:endParaRPr lang="en-US"/>
        </a:p>
      </dgm:t>
    </dgm:pt>
    <dgm:pt modelId="{CC66BCCB-9485-405A-B661-69EEA9E36C5A}" type="pres">
      <dgm:prSet presAssocID="{5E9B4768-92EF-483E-8B7B-5C597592FA48}" presName="Name56" presStyleLbl="parChTrans1D2" presStyleIdx="0" presStyleCnt="7"/>
      <dgm:spPr/>
      <dgm:t>
        <a:bodyPr/>
        <a:lstStyle/>
        <a:p>
          <a:endParaRPr lang="en-US"/>
        </a:p>
      </dgm:t>
    </dgm:pt>
    <dgm:pt modelId="{5B109859-9394-41BD-AE68-6A89D63F063D}" type="pres">
      <dgm:prSet presAssocID="{ECA4F609-C1D4-4DFF-9477-4D2EF7A323E6}" presName="text0" presStyleLbl="node1" presStyleIdx="1" presStyleCnt="8" custScaleX="250500" custScaleY="137152" custRadScaleRad="124517" custRadScaleInc="161126">
        <dgm:presLayoutVars>
          <dgm:bulletEnabled val="1"/>
        </dgm:presLayoutVars>
      </dgm:prSet>
      <dgm:spPr/>
      <dgm:t>
        <a:bodyPr/>
        <a:lstStyle/>
        <a:p>
          <a:endParaRPr lang="en-US"/>
        </a:p>
      </dgm:t>
    </dgm:pt>
    <dgm:pt modelId="{F57C2F31-F35B-4184-976E-C4837A1220BA}" type="pres">
      <dgm:prSet presAssocID="{2ED3D0D4-812B-4054-9D5D-320D211AEEE5}" presName="Name56" presStyleLbl="parChTrans1D2" presStyleIdx="1" presStyleCnt="7"/>
      <dgm:spPr/>
      <dgm:t>
        <a:bodyPr/>
        <a:lstStyle/>
        <a:p>
          <a:endParaRPr lang="en-US"/>
        </a:p>
      </dgm:t>
    </dgm:pt>
    <dgm:pt modelId="{02C2A008-C861-4F25-B6E1-AB352645F783}" type="pres">
      <dgm:prSet presAssocID="{43A3E467-1127-4298-A8AD-5184A443EF8F}" presName="text0" presStyleLbl="node1" presStyleIdx="2" presStyleCnt="8" custScaleX="217468" custScaleY="118327" custRadScaleRad="116344" custRadScaleInc="145570">
        <dgm:presLayoutVars>
          <dgm:bulletEnabled val="1"/>
        </dgm:presLayoutVars>
      </dgm:prSet>
      <dgm:spPr/>
      <dgm:t>
        <a:bodyPr/>
        <a:lstStyle/>
        <a:p>
          <a:endParaRPr lang="en-US"/>
        </a:p>
      </dgm:t>
    </dgm:pt>
    <dgm:pt modelId="{74997E53-4025-4AB3-AADD-F7922AE31472}" type="pres">
      <dgm:prSet presAssocID="{9924493C-CB34-4315-8717-3A956477A7EE}" presName="Name56" presStyleLbl="parChTrans1D2" presStyleIdx="2" presStyleCnt="7"/>
      <dgm:spPr/>
      <dgm:t>
        <a:bodyPr/>
        <a:lstStyle/>
        <a:p>
          <a:endParaRPr lang="en-US"/>
        </a:p>
      </dgm:t>
    </dgm:pt>
    <dgm:pt modelId="{CED97B80-DC19-43C9-9F19-3CE8B248E38B}" type="pres">
      <dgm:prSet presAssocID="{C969318A-ABD0-45E6-9F31-3AA4939DB474}" presName="text0" presStyleLbl="node1" presStyleIdx="3" presStyleCnt="8" custScaleX="262401" custScaleY="77988" custRadScaleRad="125514" custRadScaleInc="651763">
        <dgm:presLayoutVars>
          <dgm:bulletEnabled val="1"/>
        </dgm:presLayoutVars>
      </dgm:prSet>
      <dgm:spPr/>
      <dgm:t>
        <a:bodyPr/>
        <a:lstStyle/>
        <a:p>
          <a:endParaRPr lang="en-US"/>
        </a:p>
      </dgm:t>
    </dgm:pt>
    <dgm:pt modelId="{9CDB1807-8551-4CAD-A4C8-557D869E7EEC}" type="pres">
      <dgm:prSet presAssocID="{C526159B-498C-4339-AA03-C035F65EB8D9}" presName="Name56" presStyleLbl="parChTrans1D2" presStyleIdx="3" presStyleCnt="7"/>
      <dgm:spPr/>
      <dgm:t>
        <a:bodyPr/>
        <a:lstStyle/>
        <a:p>
          <a:endParaRPr lang="en-US"/>
        </a:p>
      </dgm:t>
    </dgm:pt>
    <dgm:pt modelId="{F5DA53EC-77BE-491A-B913-CA9F3B266C5B}" type="pres">
      <dgm:prSet presAssocID="{A3EFCC5D-2CA1-47B6-BAA3-75D4628460A0}" presName="text0" presStyleLbl="node1" presStyleIdx="4" presStyleCnt="8" custScaleX="137152" custScaleY="137152" custRadScaleRad="101226" custRadScaleInc="-688445">
        <dgm:presLayoutVars>
          <dgm:bulletEnabled val="1"/>
        </dgm:presLayoutVars>
      </dgm:prSet>
      <dgm:spPr/>
      <dgm:t>
        <a:bodyPr/>
        <a:lstStyle/>
        <a:p>
          <a:endParaRPr lang="en-US"/>
        </a:p>
      </dgm:t>
    </dgm:pt>
    <dgm:pt modelId="{EEE2158C-FA08-4AF3-BCD5-5F630F2402DC}" type="pres">
      <dgm:prSet presAssocID="{3F270D81-F68A-4A6D-9891-E3D58DC44854}" presName="Name56" presStyleLbl="parChTrans1D2" presStyleIdx="4" presStyleCnt="7"/>
      <dgm:spPr/>
      <dgm:t>
        <a:bodyPr/>
        <a:lstStyle/>
        <a:p>
          <a:endParaRPr lang="en-US"/>
        </a:p>
      </dgm:t>
    </dgm:pt>
    <dgm:pt modelId="{877639C0-4583-4F7A-89C9-07E2370CBBC9}" type="pres">
      <dgm:prSet presAssocID="{90554337-AF68-4545-8019-B271F27FB06A}" presName="text0" presStyleLbl="node1" presStyleIdx="5" presStyleCnt="8" custScaleX="110258" custScaleY="77990" custRadScaleRad="154515" custRadScaleInc="-334002">
        <dgm:presLayoutVars>
          <dgm:bulletEnabled val="1"/>
        </dgm:presLayoutVars>
      </dgm:prSet>
      <dgm:spPr/>
      <dgm:t>
        <a:bodyPr/>
        <a:lstStyle/>
        <a:p>
          <a:endParaRPr lang="en-US"/>
        </a:p>
      </dgm:t>
    </dgm:pt>
    <dgm:pt modelId="{0B162D35-11D8-4EC4-B6F5-95D6DBA8F4B2}" type="pres">
      <dgm:prSet presAssocID="{7C460B12-BF10-4DD9-9025-C513E8020C89}" presName="Name56" presStyleLbl="parChTrans1D2" presStyleIdx="5" presStyleCnt="7"/>
      <dgm:spPr/>
      <dgm:t>
        <a:bodyPr/>
        <a:lstStyle/>
        <a:p>
          <a:endParaRPr lang="en-US"/>
        </a:p>
      </dgm:t>
    </dgm:pt>
    <dgm:pt modelId="{1C37C740-E1B2-4814-A3D7-84238717ED7E}" type="pres">
      <dgm:prSet presAssocID="{32E6CCFB-F70B-40D2-B882-DAC458DE41D4}" presName="text0" presStyleLbl="node1" presStyleIdx="6" presStyleCnt="8" custScaleX="223772" custScaleY="114294" custRadScaleRad="90070" custRadScaleInc="-333405">
        <dgm:presLayoutVars>
          <dgm:bulletEnabled val="1"/>
        </dgm:presLayoutVars>
      </dgm:prSet>
      <dgm:spPr/>
      <dgm:t>
        <a:bodyPr/>
        <a:lstStyle/>
        <a:p>
          <a:endParaRPr lang="en-US"/>
        </a:p>
      </dgm:t>
    </dgm:pt>
    <dgm:pt modelId="{3F9BB83F-5EAF-44FD-A455-05026846CC58}" type="pres">
      <dgm:prSet presAssocID="{AC75ED53-45E9-40AB-B9EF-34F4971FAA1F}" presName="Name56" presStyleLbl="parChTrans1D2" presStyleIdx="6" presStyleCnt="7"/>
      <dgm:spPr/>
      <dgm:t>
        <a:bodyPr/>
        <a:lstStyle/>
        <a:p>
          <a:endParaRPr lang="en-US"/>
        </a:p>
      </dgm:t>
    </dgm:pt>
    <dgm:pt modelId="{E03F863A-3BA1-4752-9FAB-64ADE853FF33}" type="pres">
      <dgm:prSet presAssocID="{07CEADB9-9F93-49D2-8A71-410F16155B6A}" presName="text0" presStyleLbl="node1" presStyleIdx="7" presStyleCnt="8" custScaleX="236003" custScaleY="141186" custRadScaleRad="138181" custRadScaleInc="-279501">
        <dgm:presLayoutVars>
          <dgm:bulletEnabled val="1"/>
        </dgm:presLayoutVars>
      </dgm:prSet>
      <dgm:spPr/>
      <dgm:t>
        <a:bodyPr/>
        <a:lstStyle/>
        <a:p>
          <a:endParaRPr lang="en-US"/>
        </a:p>
      </dgm:t>
    </dgm:pt>
  </dgm:ptLst>
  <dgm:cxnLst>
    <dgm:cxn modelId="{DB6EF471-968A-42B7-929D-6A15505E1965}" type="presOf" srcId="{AC75ED53-45E9-40AB-B9EF-34F4971FAA1F}" destId="{3F9BB83F-5EAF-44FD-A455-05026846CC58}" srcOrd="0" destOrd="0" presId="urn:microsoft.com/office/officeart/2008/layout/RadialCluster"/>
    <dgm:cxn modelId="{A170B432-11A4-41E0-895B-0CCB36C4A8FF}" srcId="{AC558BD6-4755-4D8A-B6CB-DC3D468B7648}" destId="{43A3E467-1127-4298-A8AD-5184A443EF8F}" srcOrd="1" destOrd="0" parTransId="{2ED3D0D4-812B-4054-9D5D-320D211AEEE5}" sibTransId="{702CBA02-A1A4-4137-86EF-0A852787CF02}"/>
    <dgm:cxn modelId="{20C36FCC-DDE4-470F-885C-7F7708B0DA56}" srcId="{AC558BD6-4755-4D8A-B6CB-DC3D468B7648}" destId="{A3EFCC5D-2CA1-47B6-BAA3-75D4628460A0}" srcOrd="3" destOrd="0" parTransId="{C526159B-498C-4339-AA03-C035F65EB8D9}" sibTransId="{E22B3080-A40B-4851-9B8C-83EB63B94B80}"/>
    <dgm:cxn modelId="{397659E0-A5F9-4684-823B-9E4220DAB3D6}" type="presOf" srcId="{AC558BD6-4755-4D8A-B6CB-DC3D468B7648}" destId="{A35457EC-6643-4D09-BC19-3C0F3F7C3274}" srcOrd="0" destOrd="0" presId="urn:microsoft.com/office/officeart/2008/layout/RadialCluster"/>
    <dgm:cxn modelId="{4715C03D-3879-47D6-8815-28C5C6D19362}" srcId="{57C54A59-EC8C-4877-A1EE-A7E7A77F2E23}" destId="{1922E9F9-6B71-4F2F-B32C-F8EEF9CE29AC}" srcOrd="4" destOrd="0" parTransId="{2142D6AB-6E11-4699-859A-C3948FFFA23C}" sibTransId="{01B335A9-BA2E-4565-B0EE-5D1ED0DAEF5E}"/>
    <dgm:cxn modelId="{86B7843B-F64D-4BC4-A46E-82BEBFFAA8DE}" type="presOf" srcId="{ECA4F609-C1D4-4DFF-9477-4D2EF7A323E6}" destId="{5B109859-9394-41BD-AE68-6A89D63F063D}" srcOrd="0" destOrd="0" presId="urn:microsoft.com/office/officeart/2008/layout/RadialCluster"/>
    <dgm:cxn modelId="{2FBB89E0-E7B2-4511-94E9-12188C8A4257}" srcId="{AC558BD6-4755-4D8A-B6CB-DC3D468B7648}" destId="{07CEADB9-9F93-49D2-8A71-410F16155B6A}" srcOrd="6" destOrd="0" parTransId="{AC75ED53-45E9-40AB-B9EF-34F4971FAA1F}" sibTransId="{B8D19356-E4E4-476C-B5ED-E447F3787A9A}"/>
    <dgm:cxn modelId="{37288978-6600-4BE8-8153-23E66DCE0DC1}" type="presOf" srcId="{7C460B12-BF10-4DD9-9025-C513E8020C89}" destId="{0B162D35-11D8-4EC4-B6F5-95D6DBA8F4B2}" srcOrd="0" destOrd="0" presId="urn:microsoft.com/office/officeart/2008/layout/RadialCluster"/>
    <dgm:cxn modelId="{70D3911E-2C99-44D6-B89C-3B583E75E9B9}" type="presOf" srcId="{9924493C-CB34-4315-8717-3A956477A7EE}" destId="{74997E53-4025-4AB3-AADD-F7922AE31472}" srcOrd="0" destOrd="0" presId="urn:microsoft.com/office/officeart/2008/layout/RadialCluster"/>
    <dgm:cxn modelId="{47C662C9-BA1C-4BDC-A940-1620FFC8AAA2}" type="presOf" srcId="{C526159B-498C-4339-AA03-C035F65EB8D9}" destId="{9CDB1807-8551-4CAD-A4C8-557D869E7EEC}" srcOrd="0" destOrd="0" presId="urn:microsoft.com/office/officeart/2008/layout/RadialCluster"/>
    <dgm:cxn modelId="{A14EEE0F-CCB5-4EDF-A69B-312B24F006D8}" type="presOf" srcId="{90554337-AF68-4545-8019-B271F27FB06A}" destId="{877639C0-4583-4F7A-89C9-07E2370CBBC9}" srcOrd="0" destOrd="0" presId="urn:microsoft.com/office/officeart/2008/layout/RadialCluster"/>
    <dgm:cxn modelId="{C32BC871-FEC5-498F-B750-B4D375DDFC73}" srcId="{57C54A59-EC8C-4877-A1EE-A7E7A77F2E23}" destId="{9794FF9A-F09C-467F-8CE9-A890F25FEFC8}" srcOrd="3" destOrd="0" parTransId="{991B6CAE-A330-4A6C-958A-5C80A010C8AA}" sibTransId="{2C9F4EA5-F09E-4301-A98D-8995BD740103}"/>
    <dgm:cxn modelId="{8EED448F-88D4-4F08-8A66-CBDDB4701809}" srcId="{57C54A59-EC8C-4877-A1EE-A7E7A77F2E23}" destId="{53115425-6591-4155-9428-096804AE8F29}" srcOrd="2" destOrd="0" parTransId="{76131613-2204-4100-98A5-4657922387A3}" sibTransId="{300DDC16-B08B-49AB-9877-B3C5EEBA7E24}"/>
    <dgm:cxn modelId="{5B9F589D-F174-4E38-8367-29A87373F7CE}" srcId="{AC558BD6-4755-4D8A-B6CB-DC3D468B7648}" destId="{32E6CCFB-F70B-40D2-B882-DAC458DE41D4}" srcOrd="5" destOrd="0" parTransId="{7C460B12-BF10-4DD9-9025-C513E8020C89}" sibTransId="{82D1E42E-8AD5-45AE-8D88-E63A0EB9A5AD}"/>
    <dgm:cxn modelId="{27E3F790-9E37-4CFA-A908-44A8272D0C9E}" type="presOf" srcId="{A3EFCC5D-2CA1-47B6-BAA3-75D4628460A0}" destId="{F5DA53EC-77BE-491A-B913-CA9F3B266C5B}" srcOrd="0" destOrd="0" presId="urn:microsoft.com/office/officeart/2008/layout/RadialCluster"/>
    <dgm:cxn modelId="{6F2347BE-80EF-40E4-942E-378E93FC1423}" type="presOf" srcId="{32E6CCFB-F70B-40D2-B882-DAC458DE41D4}" destId="{1C37C740-E1B2-4814-A3D7-84238717ED7E}" srcOrd="0" destOrd="0" presId="urn:microsoft.com/office/officeart/2008/layout/RadialCluster"/>
    <dgm:cxn modelId="{7EE7C3E4-FF4B-467A-8835-50809796FD15}" type="presOf" srcId="{07CEADB9-9F93-49D2-8A71-410F16155B6A}" destId="{E03F863A-3BA1-4752-9FAB-64ADE853FF33}" srcOrd="0" destOrd="0" presId="urn:microsoft.com/office/officeart/2008/layout/RadialCluster"/>
    <dgm:cxn modelId="{5311610B-C704-466D-A222-C1B427E208D6}" type="presOf" srcId="{5E9B4768-92EF-483E-8B7B-5C597592FA48}" destId="{CC66BCCB-9485-405A-B661-69EEA9E36C5A}" srcOrd="0" destOrd="0" presId="urn:microsoft.com/office/officeart/2008/layout/RadialCluster"/>
    <dgm:cxn modelId="{184DE47C-3BB0-4F5D-9E68-B185C6C6B2BD}" type="presOf" srcId="{3F270D81-F68A-4A6D-9891-E3D58DC44854}" destId="{EEE2158C-FA08-4AF3-BCD5-5F630F2402DC}" srcOrd="0" destOrd="0" presId="urn:microsoft.com/office/officeart/2008/layout/RadialCluster"/>
    <dgm:cxn modelId="{E4236880-C64E-408A-A324-03F63C7A1BC5}" type="presOf" srcId="{57C54A59-EC8C-4877-A1EE-A7E7A77F2E23}" destId="{1ADC478E-C248-43F7-82FE-A39D37FD8A80}" srcOrd="0" destOrd="0" presId="urn:microsoft.com/office/officeart/2008/layout/RadialCluster"/>
    <dgm:cxn modelId="{32B2947F-3CD7-4A8B-9009-EDF62289136B}" type="presOf" srcId="{C969318A-ABD0-45E6-9F31-3AA4939DB474}" destId="{CED97B80-DC19-43C9-9F19-3CE8B248E38B}" srcOrd="0" destOrd="0" presId="urn:microsoft.com/office/officeart/2008/layout/RadialCluster"/>
    <dgm:cxn modelId="{F209E475-41DF-476C-8EE0-D0385FB68368}" srcId="{AC558BD6-4755-4D8A-B6CB-DC3D468B7648}" destId="{90554337-AF68-4545-8019-B271F27FB06A}" srcOrd="4" destOrd="0" parTransId="{3F270D81-F68A-4A6D-9891-E3D58DC44854}" sibTransId="{106AF6B6-4356-45C1-A630-08E4AD2366C0}"/>
    <dgm:cxn modelId="{8146259B-B970-4ED7-A6F7-36AAE1C223D5}" type="presOf" srcId="{43A3E467-1127-4298-A8AD-5184A443EF8F}" destId="{02C2A008-C861-4F25-B6E1-AB352645F783}" srcOrd="0" destOrd="0" presId="urn:microsoft.com/office/officeart/2008/layout/RadialCluster"/>
    <dgm:cxn modelId="{27618639-6438-4772-9170-AFC1508AE32E}" srcId="{57C54A59-EC8C-4877-A1EE-A7E7A77F2E23}" destId="{AC558BD6-4755-4D8A-B6CB-DC3D468B7648}" srcOrd="0" destOrd="0" parTransId="{6669C1F0-4C04-487C-B09E-5176FADE0BDD}" sibTransId="{47B84657-4A9E-4B12-9218-E80831ABC2F6}"/>
    <dgm:cxn modelId="{0C491D80-5C63-4945-A835-E964D86293CC}" type="presOf" srcId="{2ED3D0D4-812B-4054-9D5D-320D211AEEE5}" destId="{F57C2F31-F35B-4184-976E-C4837A1220BA}" srcOrd="0" destOrd="0" presId="urn:microsoft.com/office/officeart/2008/layout/RadialCluster"/>
    <dgm:cxn modelId="{C5239017-6773-4DBF-A051-B1A46B6B7829}" srcId="{AC558BD6-4755-4D8A-B6CB-DC3D468B7648}" destId="{ECA4F609-C1D4-4DFF-9477-4D2EF7A323E6}" srcOrd="0" destOrd="0" parTransId="{5E9B4768-92EF-483E-8B7B-5C597592FA48}" sibTransId="{C53672A1-2211-4379-B142-AF3F2020ECE8}"/>
    <dgm:cxn modelId="{820C1216-1B34-4615-9C2A-8C5C40AB006B}" srcId="{AC558BD6-4755-4D8A-B6CB-DC3D468B7648}" destId="{C969318A-ABD0-45E6-9F31-3AA4939DB474}" srcOrd="2" destOrd="0" parTransId="{9924493C-CB34-4315-8717-3A956477A7EE}" sibTransId="{E45E21BF-D6F6-4317-88A2-1923BDB4EB58}"/>
    <dgm:cxn modelId="{6F58E95A-F6F7-48C0-B450-E97157D5D280}" srcId="{57C54A59-EC8C-4877-A1EE-A7E7A77F2E23}" destId="{792E8E56-76F5-4596-917E-0972953AE95D}" srcOrd="1" destOrd="0" parTransId="{6733AA96-D103-4653-BCFE-7E8B65F26B1A}" sibTransId="{0923CBD4-4769-440C-A8ED-B842575A275D}"/>
    <dgm:cxn modelId="{F7A2A66A-8464-4B5A-94DD-DFFB3FB607DC}" type="presParOf" srcId="{1ADC478E-C248-43F7-82FE-A39D37FD8A80}" destId="{35351C22-2BFE-4552-BE14-FD28B08BCC1F}" srcOrd="0" destOrd="0" presId="urn:microsoft.com/office/officeart/2008/layout/RadialCluster"/>
    <dgm:cxn modelId="{6494F36A-87EF-40F4-8B9E-4361CF44227C}" type="presParOf" srcId="{35351C22-2BFE-4552-BE14-FD28B08BCC1F}" destId="{A35457EC-6643-4D09-BC19-3C0F3F7C3274}" srcOrd="0" destOrd="0" presId="urn:microsoft.com/office/officeart/2008/layout/RadialCluster"/>
    <dgm:cxn modelId="{5B936D22-C421-41AB-AE37-EF401976073E}" type="presParOf" srcId="{35351C22-2BFE-4552-BE14-FD28B08BCC1F}" destId="{CC66BCCB-9485-405A-B661-69EEA9E36C5A}" srcOrd="1" destOrd="0" presId="urn:microsoft.com/office/officeart/2008/layout/RadialCluster"/>
    <dgm:cxn modelId="{6FCD06AF-6330-4BEB-ADB1-F6FB421556BB}" type="presParOf" srcId="{35351C22-2BFE-4552-BE14-FD28B08BCC1F}" destId="{5B109859-9394-41BD-AE68-6A89D63F063D}" srcOrd="2" destOrd="0" presId="urn:microsoft.com/office/officeart/2008/layout/RadialCluster"/>
    <dgm:cxn modelId="{821AFC13-640F-4B1D-80EB-3C1A269A3233}" type="presParOf" srcId="{35351C22-2BFE-4552-BE14-FD28B08BCC1F}" destId="{F57C2F31-F35B-4184-976E-C4837A1220BA}" srcOrd="3" destOrd="0" presId="urn:microsoft.com/office/officeart/2008/layout/RadialCluster"/>
    <dgm:cxn modelId="{E657E98F-9C11-47C2-9C6F-937B803500AF}" type="presParOf" srcId="{35351C22-2BFE-4552-BE14-FD28B08BCC1F}" destId="{02C2A008-C861-4F25-B6E1-AB352645F783}" srcOrd="4" destOrd="0" presId="urn:microsoft.com/office/officeart/2008/layout/RadialCluster"/>
    <dgm:cxn modelId="{BFDEC672-55DC-464E-95C5-CACAF3A415ED}" type="presParOf" srcId="{35351C22-2BFE-4552-BE14-FD28B08BCC1F}" destId="{74997E53-4025-4AB3-AADD-F7922AE31472}" srcOrd="5" destOrd="0" presId="urn:microsoft.com/office/officeart/2008/layout/RadialCluster"/>
    <dgm:cxn modelId="{05CFDC94-C179-4988-93F2-E74DDF7D8D98}" type="presParOf" srcId="{35351C22-2BFE-4552-BE14-FD28B08BCC1F}" destId="{CED97B80-DC19-43C9-9F19-3CE8B248E38B}" srcOrd="6" destOrd="0" presId="urn:microsoft.com/office/officeart/2008/layout/RadialCluster"/>
    <dgm:cxn modelId="{C751000B-7C80-4C59-AF8E-A9576E7E446D}" type="presParOf" srcId="{35351C22-2BFE-4552-BE14-FD28B08BCC1F}" destId="{9CDB1807-8551-4CAD-A4C8-557D869E7EEC}" srcOrd="7" destOrd="0" presId="urn:microsoft.com/office/officeart/2008/layout/RadialCluster"/>
    <dgm:cxn modelId="{1A9F332F-9C3B-4C4F-A82C-773590404C05}" type="presParOf" srcId="{35351C22-2BFE-4552-BE14-FD28B08BCC1F}" destId="{F5DA53EC-77BE-491A-B913-CA9F3B266C5B}" srcOrd="8" destOrd="0" presId="urn:microsoft.com/office/officeart/2008/layout/RadialCluster"/>
    <dgm:cxn modelId="{9B887BE1-7D11-489B-9E5E-7D5BC51E7227}" type="presParOf" srcId="{35351C22-2BFE-4552-BE14-FD28B08BCC1F}" destId="{EEE2158C-FA08-4AF3-BCD5-5F630F2402DC}" srcOrd="9" destOrd="0" presId="urn:microsoft.com/office/officeart/2008/layout/RadialCluster"/>
    <dgm:cxn modelId="{F778BCC7-C629-447C-A109-5C654CF17FA8}" type="presParOf" srcId="{35351C22-2BFE-4552-BE14-FD28B08BCC1F}" destId="{877639C0-4583-4F7A-89C9-07E2370CBBC9}" srcOrd="10" destOrd="0" presId="urn:microsoft.com/office/officeart/2008/layout/RadialCluster"/>
    <dgm:cxn modelId="{C22940C0-3F43-4CAA-BED0-01B0CF362764}" type="presParOf" srcId="{35351C22-2BFE-4552-BE14-FD28B08BCC1F}" destId="{0B162D35-11D8-4EC4-B6F5-95D6DBA8F4B2}" srcOrd="11" destOrd="0" presId="urn:microsoft.com/office/officeart/2008/layout/RadialCluster"/>
    <dgm:cxn modelId="{A2FF8B53-968C-436B-83A4-168648B94FEB}" type="presParOf" srcId="{35351C22-2BFE-4552-BE14-FD28B08BCC1F}" destId="{1C37C740-E1B2-4814-A3D7-84238717ED7E}" srcOrd="12" destOrd="0" presId="urn:microsoft.com/office/officeart/2008/layout/RadialCluster"/>
    <dgm:cxn modelId="{3D8408DB-E78B-45AE-9191-A7FFAB2FFB50}" type="presParOf" srcId="{35351C22-2BFE-4552-BE14-FD28B08BCC1F}" destId="{3F9BB83F-5EAF-44FD-A455-05026846CC58}" srcOrd="13" destOrd="0" presId="urn:microsoft.com/office/officeart/2008/layout/RadialCluster"/>
    <dgm:cxn modelId="{0E710C99-2BB6-47E0-BA13-AAE3DE13206E}" type="presParOf" srcId="{35351C22-2BFE-4552-BE14-FD28B08BCC1F}" destId="{E03F863A-3BA1-4752-9FAB-64ADE853FF33}" srcOrd="14" destOrd="0" presId="urn:microsoft.com/office/officeart/2008/layout/RadialCluster"/>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5457EC-6643-4D09-BC19-3C0F3F7C3274}">
      <dsp:nvSpPr>
        <dsp:cNvPr id="0" name=""/>
        <dsp:cNvSpPr/>
      </dsp:nvSpPr>
      <dsp:spPr>
        <a:xfrm>
          <a:off x="3200409" y="2023697"/>
          <a:ext cx="2099934" cy="1691640"/>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lvl="0" algn="ctr" defTabSz="1244600">
            <a:lnSpc>
              <a:spcPct val="90000"/>
            </a:lnSpc>
            <a:spcBef>
              <a:spcPct val="0"/>
            </a:spcBef>
            <a:spcAft>
              <a:spcPct val="35000"/>
            </a:spcAft>
          </a:pPr>
          <a:r>
            <a:rPr lang="en-US" sz="2800" b="1" i="1" kern="1200" baseline="0" dirty="0" smtClean="0">
              <a:latin typeface="Arial" pitchFamily="34" charset="0"/>
              <a:cs typeface="Arial" pitchFamily="34" charset="0"/>
            </a:rPr>
            <a:t>The New Human Resource Managers</a:t>
          </a:r>
          <a:endParaRPr lang="en-US" sz="2800" b="1" i="1" kern="1200" baseline="0" dirty="0">
            <a:latin typeface="Arial" pitchFamily="34" charset="0"/>
            <a:cs typeface="Arial" pitchFamily="34" charset="0"/>
          </a:endParaRPr>
        </a:p>
      </dsp:txBody>
      <dsp:txXfrm>
        <a:off x="3282988" y="2106276"/>
        <a:ext cx="1934776" cy="1526482"/>
      </dsp:txXfrm>
    </dsp:sp>
    <dsp:sp modelId="{CC66BCCB-9485-405A-B661-69EEA9E36C5A}">
      <dsp:nvSpPr>
        <dsp:cNvPr id="0" name=""/>
        <dsp:cNvSpPr/>
      </dsp:nvSpPr>
      <dsp:spPr>
        <a:xfrm rot="18855994">
          <a:off x="4975874" y="1789092"/>
          <a:ext cx="655228" cy="0"/>
        </a:xfrm>
        <a:custGeom>
          <a:avLst/>
          <a:gdLst/>
          <a:ahLst/>
          <a:cxnLst/>
          <a:rect l="0" t="0" r="0" b="0"/>
          <a:pathLst>
            <a:path>
              <a:moveTo>
                <a:pt x="0" y="0"/>
              </a:moveTo>
              <a:lnTo>
                <a:pt x="655228"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B109859-9394-41BD-AE68-6A89D63F063D}">
      <dsp:nvSpPr>
        <dsp:cNvPr id="0" name=""/>
        <dsp:cNvSpPr/>
      </dsp:nvSpPr>
      <dsp:spPr>
        <a:xfrm>
          <a:off x="4870171" y="9"/>
          <a:ext cx="2839163" cy="1554479"/>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lvl="0" algn="ctr" defTabSz="1244600">
            <a:lnSpc>
              <a:spcPct val="90000"/>
            </a:lnSpc>
            <a:spcBef>
              <a:spcPct val="0"/>
            </a:spcBef>
            <a:spcAft>
              <a:spcPct val="35000"/>
            </a:spcAft>
          </a:pPr>
          <a:r>
            <a:rPr lang="en-US" sz="2800" b="0" kern="1200" baseline="0" dirty="0" smtClean="0">
              <a:latin typeface="Arial" pitchFamily="34" charset="0"/>
              <a:cs typeface="Arial" pitchFamily="34" charset="0"/>
            </a:rPr>
            <a:t>Transactional Services</a:t>
          </a:r>
          <a:endParaRPr lang="en-US" sz="2800" b="0" kern="1200" baseline="0" dirty="0">
            <a:latin typeface="Arial" pitchFamily="34" charset="0"/>
            <a:cs typeface="Arial" pitchFamily="34" charset="0"/>
          </a:endParaRPr>
        </a:p>
      </dsp:txBody>
      <dsp:txXfrm>
        <a:off x="4946054" y="75892"/>
        <a:ext cx="2687397" cy="1402713"/>
      </dsp:txXfrm>
    </dsp:sp>
    <dsp:sp modelId="{F57C2F31-F35B-4184-976E-C4837A1220BA}">
      <dsp:nvSpPr>
        <dsp:cNvPr id="0" name=""/>
        <dsp:cNvSpPr/>
      </dsp:nvSpPr>
      <dsp:spPr>
        <a:xfrm rot="13194">
          <a:off x="5300341" y="2874584"/>
          <a:ext cx="540672" cy="0"/>
        </a:xfrm>
        <a:custGeom>
          <a:avLst/>
          <a:gdLst/>
          <a:ahLst/>
          <a:cxnLst/>
          <a:rect l="0" t="0" r="0" b="0"/>
          <a:pathLst>
            <a:path>
              <a:moveTo>
                <a:pt x="0" y="0"/>
              </a:moveTo>
              <a:lnTo>
                <a:pt x="540672"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2C2A008-C861-4F25-B6E1-AB352645F783}">
      <dsp:nvSpPr>
        <dsp:cNvPr id="0" name=""/>
        <dsp:cNvSpPr/>
      </dsp:nvSpPr>
      <dsp:spPr>
        <a:xfrm>
          <a:off x="5841011" y="2209793"/>
          <a:ext cx="2464779" cy="1341116"/>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lvl="0" algn="ctr" defTabSz="1244600">
            <a:lnSpc>
              <a:spcPct val="90000"/>
            </a:lnSpc>
            <a:spcBef>
              <a:spcPct val="0"/>
            </a:spcBef>
            <a:spcAft>
              <a:spcPct val="35000"/>
            </a:spcAft>
          </a:pPr>
          <a:r>
            <a:rPr lang="en-US" sz="2800" b="0" kern="1200" baseline="0" dirty="0" smtClean="0">
              <a:latin typeface="Arial" pitchFamily="34" charset="0"/>
              <a:cs typeface="Arial" pitchFamily="34" charset="0"/>
            </a:rPr>
            <a:t>Talent Management</a:t>
          </a:r>
          <a:endParaRPr lang="en-US" sz="2800" b="0" kern="1200" baseline="0" dirty="0">
            <a:latin typeface="Arial" pitchFamily="34" charset="0"/>
            <a:cs typeface="Arial" pitchFamily="34" charset="0"/>
          </a:endParaRPr>
        </a:p>
      </dsp:txBody>
      <dsp:txXfrm>
        <a:off x="5906479" y="2275261"/>
        <a:ext cx="2333843" cy="1210180"/>
      </dsp:txXfrm>
    </dsp:sp>
    <dsp:sp modelId="{74997E53-4025-4AB3-AADD-F7922AE31472}">
      <dsp:nvSpPr>
        <dsp:cNvPr id="0" name=""/>
        <dsp:cNvSpPr/>
      </dsp:nvSpPr>
      <dsp:spPr>
        <a:xfrm rot="10748594">
          <a:off x="2974037" y="2886911"/>
          <a:ext cx="226384" cy="0"/>
        </a:xfrm>
        <a:custGeom>
          <a:avLst/>
          <a:gdLst/>
          <a:ahLst/>
          <a:cxnLst/>
          <a:rect l="0" t="0" r="0" b="0"/>
          <a:pathLst>
            <a:path>
              <a:moveTo>
                <a:pt x="0" y="0"/>
              </a:moveTo>
              <a:lnTo>
                <a:pt x="226384"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ED97B80-DC19-43C9-9F19-3CE8B248E38B}">
      <dsp:nvSpPr>
        <dsp:cNvPr id="0" name=""/>
        <dsp:cNvSpPr/>
      </dsp:nvSpPr>
      <dsp:spPr>
        <a:xfrm>
          <a:off x="0" y="2468884"/>
          <a:ext cx="2974049" cy="883915"/>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lvl="0" algn="ctr" defTabSz="1244600">
            <a:lnSpc>
              <a:spcPct val="90000"/>
            </a:lnSpc>
            <a:spcBef>
              <a:spcPct val="0"/>
            </a:spcBef>
            <a:spcAft>
              <a:spcPct val="35000"/>
            </a:spcAft>
          </a:pPr>
          <a:r>
            <a:rPr lang="en-US" sz="2800" b="0" kern="1200" baseline="0" dirty="0" smtClean="0">
              <a:latin typeface="Arial" pitchFamily="34" charset="0"/>
              <a:cs typeface="Arial" pitchFamily="34" charset="0"/>
            </a:rPr>
            <a:t>Competencies</a:t>
          </a:r>
          <a:endParaRPr lang="en-US" sz="2800" b="0" kern="1200" baseline="0" dirty="0">
            <a:latin typeface="Arial" pitchFamily="34" charset="0"/>
            <a:cs typeface="Arial" pitchFamily="34" charset="0"/>
          </a:endParaRPr>
        </a:p>
      </dsp:txBody>
      <dsp:txXfrm>
        <a:off x="43149" y="2512033"/>
        <a:ext cx="2887751" cy="797617"/>
      </dsp:txXfrm>
    </dsp:sp>
    <dsp:sp modelId="{9CDB1807-8551-4CAD-A4C8-557D869E7EEC}">
      <dsp:nvSpPr>
        <dsp:cNvPr id="0" name=""/>
        <dsp:cNvSpPr/>
      </dsp:nvSpPr>
      <dsp:spPr>
        <a:xfrm rot="14990566">
          <a:off x="3603854" y="1789088"/>
          <a:ext cx="499832" cy="0"/>
        </a:xfrm>
        <a:custGeom>
          <a:avLst/>
          <a:gdLst/>
          <a:ahLst/>
          <a:cxnLst/>
          <a:rect l="0" t="0" r="0" b="0"/>
          <a:pathLst>
            <a:path>
              <a:moveTo>
                <a:pt x="0" y="0"/>
              </a:moveTo>
              <a:lnTo>
                <a:pt x="499832"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5DA53EC-77BE-491A-B913-CA9F3B266C5B}">
      <dsp:nvSpPr>
        <dsp:cNvPr id="0" name=""/>
        <dsp:cNvSpPr/>
      </dsp:nvSpPr>
      <dsp:spPr>
        <a:xfrm>
          <a:off x="2705100" y="0"/>
          <a:ext cx="1554479" cy="1554479"/>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lvl="0" algn="ctr" defTabSz="1244600">
            <a:lnSpc>
              <a:spcPct val="90000"/>
            </a:lnSpc>
            <a:spcBef>
              <a:spcPct val="0"/>
            </a:spcBef>
            <a:spcAft>
              <a:spcPct val="35000"/>
            </a:spcAft>
          </a:pPr>
          <a:r>
            <a:rPr lang="en-US" sz="2800" b="0" i="0" kern="1200" baseline="0" dirty="0" smtClean="0">
              <a:latin typeface="Arial" pitchFamily="34" charset="0"/>
              <a:cs typeface="Arial" pitchFamily="34" charset="0"/>
            </a:rPr>
            <a:t>Big picture</a:t>
          </a:r>
          <a:endParaRPr lang="en-US" sz="2800" b="0" i="0" kern="1200" baseline="0" dirty="0">
            <a:latin typeface="Arial" pitchFamily="34" charset="0"/>
            <a:cs typeface="Arial" pitchFamily="34" charset="0"/>
          </a:endParaRPr>
        </a:p>
      </dsp:txBody>
      <dsp:txXfrm>
        <a:off x="2780983" y="75883"/>
        <a:ext cx="1402713" cy="1402713"/>
      </dsp:txXfrm>
    </dsp:sp>
    <dsp:sp modelId="{EEE2158C-FA08-4AF3-BCD5-5F630F2402DC}">
      <dsp:nvSpPr>
        <dsp:cNvPr id="0" name=""/>
        <dsp:cNvSpPr/>
      </dsp:nvSpPr>
      <dsp:spPr>
        <a:xfrm rot="1778703">
          <a:off x="5183045" y="3910322"/>
          <a:ext cx="1792256" cy="0"/>
        </a:xfrm>
        <a:custGeom>
          <a:avLst/>
          <a:gdLst/>
          <a:ahLst/>
          <a:cxnLst/>
          <a:rect l="0" t="0" r="0" b="0"/>
          <a:pathLst>
            <a:path>
              <a:moveTo>
                <a:pt x="0" y="0"/>
              </a:moveTo>
              <a:lnTo>
                <a:pt x="1792256"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77639C0-4583-4F7A-89C9-07E2370CBBC9}">
      <dsp:nvSpPr>
        <dsp:cNvPr id="0" name=""/>
        <dsp:cNvSpPr/>
      </dsp:nvSpPr>
      <dsp:spPr>
        <a:xfrm>
          <a:off x="6858004" y="4267205"/>
          <a:ext cx="1249662" cy="883937"/>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lvl="0" algn="ctr" defTabSz="1244600">
            <a:lnSpc>
              <a:spcPct val="90000"/>
            </a:lnSpc>
            <a:spcBef>
              <a:spcPct val="0"/>
            </a:spcBef>
            <a:spcAft>
              <a:spcPct val="35000"/>
            </a:spcAft>
          </a:pPr>
          <a:r>
            <a:rPr lang="en-US" sz="2800" b="0" i="0" kern="1200" baseline="0" dirty="0" smtClean="0">
              <a:latin typeface="Arial" pitchFamily="34" charset="0"/>
              <a:cs typeface="Arial" pitchFamily="34" charset="0"/>
            </a:rPr>
            <a:t>Ethics</a:t>
          </a:r>
          <a:endParaRPr lang="en-US" sz="2800" b="0" i="0" kern="1200" baseline="0" dirty="0">
            <a:latin typeface="Arial" pitchFamily="34" charset="0"/>
            <a:cs typeface="Arial" pitchFamily="34" charset="0"/>
          </a:endParaRPr>
        </a:p>
      </dsp:txBody>
      <dsp:txXfrm>
        <a:off x="6901154" y="4310355"/>
        <a:ext cx="1163362" cy="797637"/>
      </dsp:txXfrm>
    </dsp:sp>
    <dsp:sp modelId="{0B162D35-11D8-4EC4-B6F5-95D6DBA8F4B2}">
      <dsp:nvSpPr>
        <dsp:cNvPr id="0" name=""/>
        <dsp:cNvSpPr/>
      </dsp:nvSpPr>
      <dsp:spPr>
        <a:xfrm rot="4686545">
          <a:off x="4173689" y="4029363"/>
          <a:ext cx="641824" cy="0"/>
        </a:xfrm>
        <a:custGeom>
          <a:avLst/>
          <a:gdLst/>
          <a:ahLst/>
          <a:cxnLst/>
          <a:rect l="0" t="0" r="0" b="0"/>
          <a:pathLst>
            <a:path>
              <a:moveTo>
                <a:pt x="0" y="0"/>
              </a:moveTo>
              <a:lnTo>
                <a:pt x="641824"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C37C740-E1B2-4814-A3D7-84238717ED7E}">
      <dsp:nvSpPr>
        <dsp:cNvPr id="0" name=""/>
        <dsp:cNvSpPr/>
      </dsp:nvSpPr>
      <dsp:spPr>
        <a:xfrm>
          <a:off x="3428996" y="4343389"/>
          <a:ext cx="2536229" cy="1295406"/>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lvl="0" algn="ctr" defTabSz="1244600">
            <a:lnSpc>
              <a:spcPct val="90000"/>
            </a:lnSpc>
            <a:spcBef>
              <a:spcPct val="0"/>
            </a:spcBef>
            <a:spcAft>
              <a:spcPct val="35000"/>
            </a:spcAft>
          </a:pPr>
          <a:r>
            <a:rPr lang="en-US" sz="2800" b="0" i="0" kern="1200" baseline="0" dirty="0" smtClean="0">
              <a:latin typeface="Arial" pitchFamily="34" charset="0"/>
              <a:cs typeface="Arial" pitchFamily="34" charset="0"/>
            </a:rPr>
            <a:t>Employee Engagement</a:t>
          </a:r>
          <a:endParaRPr lang="en-US" sz="2800" b="0" i="0" kern="1200" baseline="0" dirty="0">
            <a:latin typeface="Arial" pitchFamily="34" charset="0"/>
            <a:cs typeface="Arial" pitchFamily="34" charset="0"/>
          </a:endParaRPr>
        </a:p>
      </dsp:txBody>
      <dsp:txXfrm>
        <a:off x="3492233" y="4406626"/>
        <a:ext cx="2409755" cy="1168932"/>
      </dsp:txXfrm>
    </dsp:sp>
    <dsp:sp modelId="{3F9BB83F-5EAF-44FD-A455-05026846CC58}">
      <dsp:nvSpPr>
        <dsp:cNvPr id="0" name=""/>
        <dsp:cNvSpPr/>
      </dsp:nvSpPr>
      <dsp:spPr>
        <a:xfrm rot="8660341">
          <a:off x="2791146" y="3754551"/>
          <a:ext cx="451604" cy="0"/>
        </a:xfrm>
        <a:custGeom>
          <a:avLst/>
          <a:gdLst/>
          <a:ahLst/>
          <a:cxnLst/>
          <a:rect l="0" t="0" r="0" b="0"/>
          <a:pathLst>
            <a:path>
              <a:moveTo>
                <a:pt x="0" y="0"/>
              </a:moveTo>
              <a:lnTo>
                <a:pt x="451604"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03F863A-3BA1-4752-9FAB-64ADE853FF33}">
      <dsp:nvSpPr>
        <dsp:cNvPr id="0" name=""/>
        <dsp:cNvSpPr/>
      </dsp:nvSpPr>
      <dsp:spPr>
        <a:xfrm>
          <a:off x="381002" y="3886192"/>
          <a:ext cx="2674855" cy="1600200"/>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lvl="0" algn="ctr" defTabSz="1244600">
            <a:lnSpc>
              <a:spcPct val="90000"/>
            </a:lnSpc>
            <a:spcBef>
              <a:spcPct val="0"/>
            </a:spcBef>
            <a:spcAft>
              <a:spcPct val="35000"/>
            </a:spcAft>
          </a:pPr>
          <a:r>
            <a:rPr lang="en-US" sz="2800" b="0" kern="1200" baseline="0" dirty="0" smtClean="0">
              <a:latin typeface="Arial" pitchFamily="34" charset="0"/>
              <a:cs typeface="Arial" pitchFamily="34" charset="0"/>
            </a:rPr>
            <a:t>Performance, results, evidence-based practice</a:t>
          </a:r>
          <a:endParaRPr lang="en-US" sz="2800" b="0" kern="1200" baseline="0" dirty="0">
            <a:latin typeface="Arial" pitchFamily="34" charset="0"/>
            <a:cs typeface="Arial" pitchFamily="34" charset="0"/>
          </a:endParaRPr>
        </a:p>
      </dsp:txBody>
      <dsp:txXfrm>
        <a:off x="459117" y="3964307"/>
        <a:ext cx="2518625" cy="1443970"/>
      </dsp:txXfrm>
    </dsp:sp>
  </dsp:spTree>
</dsp:drawing>
</file>

<file path=ppt/diagrams/layout1.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99FBFA40-C76C-4699-9835-C05745CF9046}" type="datetimeFigureOut">
              <a:rPr lang="en-US" smtClean="0"/>
              <a:pPr/>
              <a:t>11/11/2016</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12E37280-9D85-4DEF-838E-8A1A72CFAED2}"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CEA01748-86A2-43EB-BEF9-8FE2208FE8AD}" type="datetimeFigureOut">
              <a:rPr lang="en-US" smtClean="0"/>
              <a:pPr/>
              <a:t>11/11/2016</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7BDF21C0-30A9-4D10-B063-563A0ED0B004}" type="slidenum">
              <a:rPr lang="en-US" smtClean="0"/>
              <a:pPr/>
              <a:t>‹#›</a:t>
            </a:fld>
            <a:endParaRPr lang="en-US" dirty="0"/>
          </a:p>
        </p:txBody>
      </p:sp>
    </p:spTree>
    <p:extLst>
      <p:ext uri="{BB962C8B-B14F-4D97-AF65-F5344CB8AC3E}">
        <p14:creationId xmlns:p14="http://schemas.microsoft.com/office/powerpoint/2010/main" xmlns="" val="141505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DF21C0-30A9-4D10-B063-563A0ED0B004}" type="slidenum">
              <a:rPr lang="en-US" smtClean="0"/>
              <a:pPr/>
              <a:t>1</a:t>
            </a:fld>
            <a:endParaRPr lang="en-US" dirty="0"/>
          </a:p>
        </p:txBody>
      </p:sp>
    </p:spTree>
    <p:extLst>
      <p:ext uri="{BB962C8B-B14F-4D97-AF65-F5344CB8AC3E}">
        <p14:creationId xmlns:p14="http://schemas.microsoft.com/office/powerpoint/2010/main" xmlns="" val="19002128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HR function is primarily concerned with the “staffing” component of the five management processes, namely, planning, organizing, staffing, leading, and controlling. The key elements of staffing include: </a:t>
            </a:r>
          </a:p>
          <a:p>
            <a:pPr marL="174708" indent="-174708">
              <a:buFont typeface="Arial" pitchFamily="34" charset="0"/>
              <a:buChar char="•"/>
            </a:pPr>
            <a:r>
              <a:rPr lang="en-US" dirty="0" smtClean="0"/>
              <a:t>Job analysis</a:t>
            </a:r>
          </a:p>
          <a:p>
            <a:pPr marL="174708" indent="-174708">
              <a:buFont typeface="Arial" pitchFamily="34" charset="0"/>
              <a:buChar char="•"/>
            </a:pPr>
            <a:r>
              <a:rPr lang="en-US" dirty="0" smtClean="0"/>
              <a:t>Planning labor needs</a:t>
            </a:r>
          </a:p>
          <a:p>
            <a:pPr marL="174708" indent="-174708">
              <a:buFont typeface="Arial" pitchFamily="34" charset="0"/>
              <a:buChar char="•"/>
            </a:pPr>
            <a:r>
              <a:rPr lang="en-US" dirty="0" smtClean="0"/>
              <a:t>Recruiting</a:t>
            </a:r>
          </a:p>
          <a:p>
            <a:pPr marL="174708" indent="-174708">
              <a:buFont typeface="Arial" pitchFamily="34" charset="0"/>
              <a:buChar char="•"/>
            </a:pPr>
            <a:r>
              <a:rPr lang="en-US" dirty="0" smtClean="0"/>
              <a:t>Orienting and training new employees</a:t>
            </a:r>
          </a:p>
          <a:p>
            <a:pPr marL="174708" indent="-174708">
              <a:buFont typeface="Arial" pitchFamily="34" charset="0"/>
              <a:buChar char="•"/>
            </a:pPr>
            <a:r>
              <a:rPr lang="en-US" dirty="0" smtClean="0"/>
              <a:t>Compensation</a:t>
            </a:r>
          </a:p>
          <a:p>
            <a:pPr marL="174708" indent="-174708">
              <a:buFont typeface="Arial" pitchFamily="34" charset="0"/>
              <a:buChar char="•"/>
            </a:pPr>
            <a:r>
              <a:rPr lang="en-US" dirty="0" smtClean="0"/>
              <a:t>Incentives and benefits</a:t>
            </a:r>
          </a:p>
          <a:p>
            <a:pPr marL="174708" indent="-174708">
              <a:buFont typeface="Arial" pitchFamily="34" charset="0"/>
              <a:buChar char="•"/>
            </a:pPr>
            <a:r>
              <a:rPr lang="en-US" dirty="0" smtClean="0"/>
              <a:t>Performance appraisal</a:t>
            </a:r>
          </a:p>
          <a:p>
            <a:pPr marL="174708" indent="-174708">
              <a:buFont typeface="Arial" pitchFamily="34" charset="0"/>
              <a:buChar char="•"/>
            </a:pPr>
            <a:r>
              <a:rPr lang="en-US" dirty="0" smtClean="0"/>
              <a:t>Communicating</a:t>
            </a:r>
          </a:p>
          <a:p>
            <a:pPr marL="174708" indent="-174708">
              <a:buFont typeface="Arial" pitchFamily="34" charset="0"/>
              <a:buChar char="•"/>
            </a:pPr>
            <a:r>
              <a:rPr lang="en-US" dirty="0" smtClean="0"/>
              <a:t>Training and development, and </a:t>
            </a:r>
          </a:p>
          <a:p>
            <a:pPr marL="174708" indent="-174708">
              <a:buFont typeface="Arial" pitchFamily="34" charset="0"/>
              <a:buChar char="•"/>
            </a:pPr>
            <a:r>
              <a:rPr lang="en-US" dirty="0" smtClean="0"/>
              <a:t>Employee commitment</a:t>
            </a:r>
          </a:p>
          <a:p>
            <a:pPr marL="174708" indent="-174708">
              <a:buFont typeface="Arial" pitchFamily="34" charset="0"/>
              <a:buChar char="•"/>
            </a:pPr>
            <a:endParaRPr lang="en-US" dirty="0" smtClean="0"/>
          </a:p>
          <a:p>
            <a:r>
              <a:rPr lang="en-US" dirty="0" smtClean="0"/>
              <a:t>In addition, HR is responsible for compliance with federal, state and local laws, safety, and handling grievances and labor relations.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7BDF21C0-30A9-4D10-B063-563A0ED0B004}" type="slidenum">
              <a:rPr lang="en-US" smtClean="0"/>
              <a:pPr/>
              <a:t>15</a:t>
            </a:fld>
            <a:endParaRPr lang="en-US" dirty="0"/>
          </a:p>
        </p:txBody>
      </p:sp>
    </p:spTree>
    <p:extLst>
      <p:ext uri="{BB962C8B-B14F-4D97-AF65-F5344CB8AC3E}">
        <p14:creationId xmlns:p14="http://schemas.microsoft.com/office/powerpoint/2010/main" xmlns="" val="22718470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b="1" dirty="0" smtClean="0">
                <a:solidFill>
                  <a:schemeClr val="accent3"/>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Trends in Human Resource Management</a:t>
            </a:r>
            <a:endParaRPr lang="en-US" dirty="0" smtClean="0">
              <a:solidFill>
                <a:schemeClr val="accent3"/>
              </a:solidFill>
              <a:effectLst>
                <a:outerShdw blurRad="38100" dist="38100" dir="2700000" algn="tl">
                  <a:srgbClr val="000000">
                    <a:alpha val="43137"/>
                  </a:srgbClr>
                </a:outerShdw>
              </a:effectLst>
            </a:endParaRPr>
          </a:p>
          <a:p>
            <a:endParaRPr lang="en-US" b="1" dirty="0" smtClean="0"/>
          </a:p>
          <a:p>
            <a:r>
              <a:rPr lang="en-US" b="1" dirty="0" smtClean="0"/>
              <a:t>Technology</a:t>
            </a:r>
            <a:r>
              <a:rPr lang="en-US" dirty="0" smtClean="0"/>
              <a:t> dramatically changed how human resource managers do their jobs. </a:t>
            </a:r>
          </a:p>
          <a:p>
            <a:r>
              <a:rPr lang="en-US" dirty="0" smtClean="0"/>
              <a:t>LinkedIn and Facebook recruiting are examples. Employers can access candidates via Facebook’s </a:t>
            </a:r>
          </a:p>
          <a:p>
            <a:r>
              <a:rPr lang="en-US" dirty="0" smtClean="0"/>
              <a:t>job board. This provides a seamless way to recruit and promote job listings from Facebook.</a:t>
            </a:r>
            <a:r>
              <a:rPr lang="en-US" baseline="0" dirty="0" smtClean="0"/>
              <a:t> </a:t>
            </a:r>
            <a:r>
              <a:rPr lang="en-US" dirty="0" smtClean="0"/>
              <a:t>Then, </a:t>
            </a:r>
          </a:p>
          <a:p>
            <a:r>
              <a:rPr lang="en-US" dirty="0" smtClean="0"/>
              <a:t>after creating a job listing, the employer can advertise its job link using Facebook.</a:t>
            </a:r>
          </a:p>
          <a:p>
            <a:endParaRPr lang="en-US" dirty="0" smtClean="0"/>
          </a:p>
          <a:p>
            <a:r>
              <a:rPr lang="en-US" b="1" dirty="0" smtClean="0"/>
              <a:t>Globalization</a:t>
            </a:r>
            <a:r>
              <a:rPr lang="en-US" dirty="0" smtClean="0"/>
              <a:t> refers to companies extending their sales, ownership, and/or manufacturing to new markets abroad. For example, Toyota builds </a:t>
            </a:r>
            <a:r>
              <a:rPr lang="en-US" dirty="0" err="1" smtClean="0"/>
              <a:t>Camrys</a:t>
            </a:r>
            <a:r>
              <a:rPr lang="en-US" dirty="0" smtClean="0"/>
              <a:t> in Kentucky, while Dell assembles PCs in </a:t>
            </a:r>
            <a:r>
              <a:rPr lang="en-US" baseline="0" dirty="0" smtClean="0"/>
              <a:t> </a:t>
            </a:r>
            <a:r>
              <a:rPr lang="en-US" dirty="0" smtClean="0"/>
              <a:t>China. Free-trade areas—agreements that reduce tariffs and barriers among trading partners—further encourage international trade. NAFTA (the North American Free Trade Agreement) and the EU (European Union) are examples.</a:t>
            </a:r>
          </a:p>
          <a:p>
            <a:endParaRPr lang="en-US" dirty="0" smtClean="0"/>
          </a:p>
          <a:p>
            <a:r>
              <a:rPr lang="en-US" b="1" dirty="0" smtClean="0"/>
              <a:t>Indebtedness</a:t>
            </a:r>
            <a:r>
              <a:rPr lang="en-US" b="0" baseline="0" dirty="0" smtClean="0"/>
              <a:t> In many</a:t>
            </a:r>
            <a:r>
              <a:rPr lang="en-US" dirty="0" smtClean="0"/>
              <a:t> countries, governments stripped away regulations. In the United States and Europe, for instance, the rules that prevented commercial banks from expanding into stock brokering were relaxed. Giant, multinational “financial supermarkets” such as Citibank quickly emerged. As economies boomed, more businesses and consumers went deeply into debt. Homebuyers bought homes, often with little money down. Banks freely lent money to developers to build more homes creating this</a:t>
            </a:r>
            <a:r>
              <a:rPr lang="en-US" baseline="0" dirty="0" smtClean="0"/>
              <a:t> bubble in the economy.</a:t>
            </a:r>
          </a:p>
          <a:p>
            <a:endParaRPr lang="en-US" baseline="0" dirty="0" smtClean="0"/>
          </a:p>
          <a:p>
            <a:r>
              <a:rPr lang="en-US" b="1" baseline="0" dirty="0" smtClean="0"/>
              <a:t>Nature of Work </a:t>
            </a:r>
            <a:r>
              <a:rPr lang="en-US" b="0" baseline="0" dirty="0" smtClean="0"/>
              <a:t>In older plants, machinists would manually control machines that cut chunks of metal into things like engine parts.</a:t>
            </a:r>
          </a:p>
          <a:p>
            <a:endParaRPr lang="en-US" b="1" dirty="0" smtClean="0"/>
          </a:p>
          <a:p>
            <a:r>
              <a:rPr lang="en-US" b="1" dirty="0" smtClean="0"/>
              <a:t>High-Tech Jobs</a:t>
            </a:r>
            <a:r>
              <a:rPr lang="en-US" b="0" baseline="0" dirty="0" smtClean="0"/>
              <a:t> Today, a team spends much of their time keying commands into computerized machines that create precision parts for products, including water pumps. As the U.S. government’s Occupational Outlook Quarterly put it, “knowledge-intensive high-tech manufacturing in such industries as aerospace, computers, telecommunications, home electronics, pharmaceuticals, and medical instruments” is replacing factory jobs in steel, auto, rubber, and textiles.</a:t>
            </a:r>
          </a:p>
          <a:p>
            <a:endParaRPr lang="en-US" b="0" baseline="0" dirty="0" smtClean="0"/>
          </a:p>
          <a:p>
            <a:r>
              <a:rPr lang="en-US" b="1" dirty="0" smtClean="0"/>
              <a:t>Services </a:t>
            </a:r>
            <a:r>
              <a:rPr lang="en-US" dirty="0" smtClean="0"/>
              <a:t>Today, over two-thirds of the U.S. workforce is already employed in producing and delivering services,</a:t>
            </a:r>
          </a:p>
          <a:p>
            <a:r>
              <a:rPr lang="en-US" dirty="0" smtClean="0"/>
              <a:t>not products. By 2020, service-providing industries are expected to account for 131 million out of 150 million (87%) of wage and salary jobs overall. So in the next few years, almost all the new jobs added in the United States will be in services, not in goods-producing industries.</a:t>
            </a:r>
          </a:p>
          <a:p>
            <a:endParaRPr lang="en-US" dirty="0" smtClean="0"/>
          </a:p>
          <a:p>
            <a:r>
              <a:rPr lang="en-US" dirty="0" smtClean="0"/>
              <a:t>Manufacturers have been squeezing slack and inefficiencies out of production, enabling companies to produce more products with fewer employees. So, in America and much of Europe, manufacturing jobs are down, service jobs up, and the manufacturing jobs that remain are increasingly high-tech.</a:t>
            </a:r>
          </a:p>
          <a:p>
            <a:endParaRPr lang="en-US" dirty="0" smtClean="0"/>
          </a:p>
          <a:p>
            <a:r>
              <a:rPr lang="en-US" b="1" dirty="0" smtClean="0"/>
              <a:t>Knowledge Work and Human Capital </a:t>
            </a:r>
            <a:r>
              <a:rPr lang="en-US" dirty="0" smtClean="0"/>
              <a:t>In general, therefore, jobs require more education and more skills. For example, we saw that automation and just-in-time manufacturing mean that even manufacturing jobs require more reading, math, and communication skills.</a:t>
            </a:r>
          </a:p>
          <a:p>
            <a:endParaRPr lang="en-US" b="0" baseline="0" dirty="0" smtClean="0"/>
          </a:p>
          <a:p>
            <a:r>
              <a:rPr lang="en-US" b="1" dirty="0" smtClean="0"/>
              <a:t>Demographic and Workforce Trends</a:t>
            </a:r>
            <a:r>
              <a:rPr lang="en-US" b="0" dirty="0" smtClean="0"/>
              <a:t> In spite of recession and job losses, trends in workforce demographic are making hiring good employees more of a challenge around the world. India has not been immune to the effects. Acute skill shortage has been identified as the main hurdle to achieve the demographic dividend from its young, growing population. The current government has made skill development as a top priority in its agenda of economic growth.</a:t>
            </a:r>
          </a:p>
          <a:p>
            <a:endParaRPr lang="en-US" b="0" dirty="0" smtClean="0"/>
          </a:p>
          <a:p>
            <a:r>
              <a:rPr lang="en-US" b="1" dirty="0" smtClean="0"/>
              <a:t> “Generation Y” </a:t>
            </a:r>
            <a:r>
              <a:rPr lang="en-US" dirty="0" smtClean="0"/>
              <a:t>Furthermore, many younger workers may have different work values than did their parents. These “Generation Y” employees (also called “</a:t>
            </a:r>
            <a:r>
              <a:rPr lang="en-US" dirty="0" err="1" smtClean="0"/>
              <a:t>Millennials</a:t>
            </a:r>
            <a:r>
              <a:rPr lang="en-US" dirty="0" smtClean="0"/>
              <a:t>”) were born from roughly 1977 to 2002. They take the place of the labor force’s previous new entrants, Generation X, those born roughly from 1965 to 1976 (themselves the children of the baby boomers, born roughly from 1946 to 1964). Based on one study, older employees are more likely to be </a:t>
            </a:r>
            <a:r>
              <a:rPr lang="en-US" dirty="0" err="1" smtClean="0"/>
              <a:t>workcentric</a:t>
            </a:r>
            <a:r>
              <a:rPr lang="en-US" dirty="0" smtClean="0"/>
              <a:t> (to focus more on work than on family with respect to career decisions). Gen Y workers tend to be more family-centric or dual-centric (balancing family and work life).</a:t>
            </a:r>
          </a:p>
          <a:p>
            <a:endParaRPr lang="en-US" dirty="0" smtClean="0"/>
          </a:p>
          <a:p>
            <a:r>
              <a:rPr lang="en-US" b="1" dirty="0" smtClean="0"/>
              <a:t>Retirees </a:t>
            </a:r>
            <a:r>
              <a:rPr lang="en-US" dirty="0" smtClean="0"/>
              <a:t>Many employers call “the aging workforce” their biggest demographic threat. The problem is that there aren’t enough younger workers to replace the projected number of baby boom–era older workers retiring.</a:t>
            </a:r>
          </a:p>
          <a:p>
            <a:endParaRPr lang="en-US" dirty="0" smtClean="0"/>
          </a:p>
          <a:p>
            <a:r>
              <a:rPr lang="en-US" b="1" dirty="0" smtClean="0"/>
              <a:t>Nontraditional Workers </a:t>
            </a:r>
            <a:r>
              <a:rPr lang="en-US" dirty="0" smtClean="0"/>
              <a:t>At the same time, work is shifting to nontraditional workers. Nontraditional workers are those who hold multiple jobs, or who are “temporary” or part-time workers, or those working in alternative arrangements (such as a mother–daughter team sharing one clerical job). Others serve as “independent contractors” on projects. Almost 10% of American workers—13 million people—fit this nontraditional workforce category.</a:t>
            </a:r>
          </a:p>
          <a:p>
            <a:endParaRPr lang="en-US" dirty="0" smtClean="0"/>
          </a:p>
          <a:p>
            <a:r>
              <a:rPr lang="en-US" b="1" dirty="0" smtClean="0"/>
              <a:t>Workers from Abroad </a:t>
            </a:r>
            <a:r>
              <a:rPr lang="en-US" dirty="0" smtClean="0"/>
              <a:t>With projected workforce shortfalls, many employers are hiring foreign workers for U.S. jobs. The H-1B visa program lets U.S. employers recruit skilled foreign professionals to work in the United States when they can’t find qualified American workers. U.S. employers bring in about 181,000 foreign workers per year under these programs.</a:t>
            </a:r>
          </a:p>
        </p:txBody>
      </p:sp>
      <p:sp>
        <p:nvSpPr>
          <p:cNvPr id="4" name="Slide Number Placeholder 3"/>
          <p:cNvSpPr>
            <a:spLocks noGrp="1"/>
          </p:cNvSpPr>
          <p:nvPr>
            <p:ph type="sldNum" sz="quarter" idx="10"/>
          </p:nvPr>
        </p:nvSpPr>
        <p:spPr/>
        <p:txBody>
          <a:bodyPr/>
          <a:lstStyle/>
          <a:p>
            <a:fld id="{7BDF21C0-30A9-4D10-B063-563A0ED0B004}" type="slidenum">
              <a:rPr lang="en-US" smtClean="0"/>
              <a:pPr/>
              <a:t>16</a:t>
            </a:fld>
            <a:endParaRPr lang="en-US" dirty="0"/>
          </a:p>
        </p:txBody>
      </p:sp>
    </p:spTree>
    <p:extLst>
      <p:ext uri="{BB962C8B-B14F-4D97-AF65-F5344CB8AC3E}">
        <p14:creationId xmlns:p14="http://schemas.microsoft.com/office/powerpoint/2010/main" xmlns="" val="26835459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addition, there</a:t>
            </a:r>
            <a:r>
              <a:rPr lang="en-US" baseline="0" dirty="0" smtClean="0"/>
              <a:t> are </a:t>
            </a:r>
            <a:r>
              <a:rPr lang="en-US" dirty="0" smtClean="0"/>
              <a:t>other trends such as:</a:t>
            </a:r>
          </a:p>
          <a:p>
            <a:pPr marL="174708" indent="-174708">
              <a:buFont typeface="Arial" pitchFamily="34" charset="0"/>
              <a:buChar char="•"/>
            </a:pPr>
            <a:r>
              <a:rPr lang="en-US" dirty="0" smtClean="0"/>
              <a:t>More knowledge work</a:t>
            </a:r>
          </a:p>
          <a:p>
            <a:pPr marL="174708" indent="-174708">
              <a:buFont typeface="Arial" pitchFamily="34" charset="0"/>
              <a:buChar char="•"/>
            </a:pPr>
            <a:r>
              <a:rPr lang="en-US" dirty="0" smtClean="0"/>
              <a:t>Aging workforce</a:t>
            </a:r>
          </a:p>
          <a:p>
            <a:pPr marL="174708" indent="-174708">
              <a:buFont typeface="Arial" pitchFamily="34" charset="0"/>
              <a:buChar char="•"/>
            </a:pPr>
            <a:r>
              <a:rPr lang="en-US" dirty="0" smtClean="0"/>
              <a:t>Economic downturn</a:t>
            </a:r>
          </a:p>
          <a:p>
            <a:pPr marL="174708" indent="-174708">
              <a:buFont typeface="Arial" pitchFamily="34" charset="0"/>
              <a:buChar char="•"/>
            </a:pPr>
            <a:r>
              <a:rPr lang="en-US" dirty="0" smtClean="0"/>
              <a:t>De-leveraging</a:t>
            </a:r>
          </a:p>
          <a:p>
            <a:pPr marL="174708" indent="-174708">
              <a:buFont typeface="Arial" pitchFamily="34" charset="0"/>
              <a:buChar char="•"/>
            </a:pPr>
            <a:r>
              <a:rPr lang="en-US" dirty="0" smtClean="0"/>
              <a:t>Deregulation slowdown</a:t>
            </a:r>
          </a:p>
          <a:p>
            <a:pPr marL="174708" indent="-174708">
              <a:buFont typeface="Arial" pitchFamily="34" charset="0"/>
              <a:buChar char="•"/>
            </a:pPr>
            <a:r>
              <a:rPr lang="en-US" dirty="0" smtClean="0"/>
              <a:t>Slower economic growth</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7BDF21C0-30A9-4D10-B063-563A0ED0B004}" type="slidenum">
              <a:rPr lang="en-US" smtClean="0"/>
              <a:pPr/>
              <a:t>17</a:t>
            </a:fld>
            <a:endParaRPr lang="en-US" dirty="0"/>
          </a:p>
        </p:txBody>
      </p:sp>
    </p:spTree>
    <p:extLst>
      <p:ext uri="{BB962C8B-B14F-4D97-AF65-F5344CB8AC3E}">
        <p14:creationId xmlns:p14="http://schemas.microsoft.com/office/powerpoint/2010/main" xmlns="" val="31497526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Today, employers face new challenges, such as squeezing more profits from operations. They expect their human resource managers to have what it takes to address these new challenges.</a:t>
            </a:r>
            <a:endParaRPr lang="en-US" dirty="0"/>
          </a:p>
        </p:txBody>
      </p:sp>
      <p:sp>
        <p:nvSpPr>
          <p:cNvPr id="4" name="Slide Number Placeholder 3"/>
          <p:cNvSpPr>
            <a:spLocks noGrp="1"/>
          </p:cNvSpPr>
          <p:nvPr>
            <p:ph type="sldNum" sz="quarter" idx="10"/>
          </p:nvPr>
        </p:nvSpPr>
        <p:spPr/>
        <p:txBody>
          <a:bodyPr/>
          <a:lstStyle/>
          <a:p>
            <a:fld id="{7BDF21C0-30A9-4D10-B063-563A0ED0B004}" type="slidenum">
              <a:rPr lang="en-US" smtClean="0"/>
              <a:pPr/>
              <a:t>18</a:t>
            </a:fld>
            <a:endParaRPr lang="en-US" dirty="0"/>
          </a:p>
        </p:txBody>
      </p:sp>
    </p:spTree>
    <p:extLst>
      <p:ext uri="{BB962C8B-B14F-4D97-AF65-F5344CB8AC3E}">
        <p14:creationId xmlns:p14="http://schemas.microsoft.com/office/powerpoint/2010/main" xmlns="" val="28166523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Tasks like formulating strategic plans and making data-based decisions require new human resource manager skills. HR managers can’t just be good at traditional personnel tasks like hiring and training. Instead, they must “speak the CFO’s language” by defending human resource plans in measurable terms (such as return on investment).</a:t>
            </a:r>
            <a:r>
              <a:rPr lang="en-US" baseline="0" dirty="0" smtClean="0"/>
              <a:t> </a:t>
            </a:r>
          </a:p>
          <a:p>
            <a:endParaRPr lang="en-US" baseline="0" dirty="0" smtClean="0"/>
          </a:p>
          <a:p>
            <a:r>
              <a:rPr lang="en-US" dirty="0" smtClean="0"/>
              <a:t>To create strategic plans, the human resource manager must understand strategic planning, marketing, production, and finance. (Perhaps this is why about one third of top HR managers in Fortune 100 companies moved there from other functional areas.) He or she must be able to formulate and implement large-scale organizational changes, design organizational structures and work processes, and understand how to compete in and succeed in the marketplace.</a:t>
            </a:r>
          </a:p>
          <a:p>
            <a:endParaRPr lang="en-US" dirty="0" smtClean="0"/>
          </a:p>
          <a:p>
            <a:r>
              <a:rPr lang="en-US" dirty="0" smtClean="0"/>
              <a:t>The bottom line is that today’s employers want their HR managers to </a:t>
            </a:r>
            <a:r>
              <a:rPr lang="en-US" i="1" dirty="0" smtClean="0"/>
              <a:t>add value </a:t>
            </a:r>
            <a:r>
              <a:rPr lang="en-US" dirty="0" smtClean="0"/>
              <a:t>by boosting profits and performance. “Adding value” means helping the firm and its employees improve in a measurable way as a result of the human resource manager’s actions.</a:t>
            </a:r>
          </a:p>
          <a:p>
            <a:endParaRPr lang="en-US" dirty="0" smtClean="0"/>
          </a:p>
          <a:p>
            <a:r>
              <a:rPr lang="en-US" dirty="0" smtClean="0"/>
              <a:t>HR</a:t>
            </a:r>
            <a:r>
              <a:rPr lang="en-US" baseline="0" dirty="0" smtClean="0"/>
              <a:t> will use new technology </a:t>
            </a:r>
            <a:r>
              <a:rPr lang="en-US" dirty="0" smtClean="0"/>
              <a:t>to free up time for their new strategic duties and to provide HR services cost effectively.</a:t>
            </a:r>
          </a:p>
          <a:p>
            <a:endParaRPr lang="en-US" dirty="0"/>
          </a:p>
        </p:txBody>
      </p:sp>
      <p:sp>
        <p:nvSpPr>
          <p:cNvPr id="4" name="Slide Number Placeholder 3"/>
          <p:cNvSpPr>
            <a:spLocks noGrp="1"/>
          </p:cNvSpPr>
          <p:nvPr>
            <p:ph type="sldNum" sz="quarter" idx="10"/>
          </p:nvPr>
        </p:nvSpPr>
        <p:spPr/>
        <p:txBody>
          <a:bodyPr/>
          <a:lstStyle/>
          <a:p>
            <a:fld id="{7BDF21C0-30A9-4D10-B063-563A0ED0B004}" type="slidenum">
              <a:rPr lang="en-US" smtClean="0"/>
              <a:pPr/>
              <a:t>19</a:t>
            </a:fld>
            <a:endParaRPr lang="en-US" dirty="0"/>
          </a:p>
        </p:txBody>
      </p:sp>
    </p:spTree>
    <p:extLst>
      <p:ext uri="{BB962C8B-B14F-4D97-AF65-F5344CB8AC3E}">
        <p14:creationId xmlns:p14="http://schemas.microsoft.com/office/powerpoint/2010/main" xmlns="" val="34753477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Improved performance requires engaged employees. The Institute for Corporate Productivity defines </a:t>
            </a:r>
            <a:r>
              <a:rPr lang="en-US" i="1" dirty="0" smtClean="0"/>
              <a:t>engaged employees </a:t>
            </a:r>
            <a:r>
              <a:rPr lang="en-US" dirty="0" smtClean="0"/>
              <a:t>“as those who are mentally and emotionally invested in their work and in contributing to an employer’s success.” Unfortunately, studies suggest that less than one-third of the U.S. workforce is engaged. Today’s human resource managers need skills to manage employee engagement. We’ll look at employee engagement in later chapters.</a:t>
            </a:r>
            <a:endParaRPr lang="en-US" dirty="0"/>
          </a:p>
        </p:txBody>
      </p:sp>
      <p:sp>
        <p:nvSpPr>
          <p:cNvPr id="4" name="Slide Number Placeholder 3"/>
          <p:cNvSpPr>
            <a:spLocks noGrp="1"/>
          </p:cNvSpPr>
          <p:nvPr>
            <p:ph type="sldNum" sz="quarter" idx="10"/>
          </p:nvPr>
        </p:nvSpPr>
        <p:spPr/>
        <p:txBody>
          <a:bodyPr/>
          <a:lstStyle/>
          <a:p>
            <a:fld id="{7BDF21C0-30A9-4D10-B063-563A0ED0B004}" type="slidenum">
              <a:rPr lang="en-US" smtClean="0"/>
              <a:pPr/>
              <a:t>20</a:t>
            </a:fld>
            <a:endParaRPr lang="en-US" dirty="0"/>
          </a:p>
        </p:txBody>
      </p:sp>
    </p:spTree>
    <p:extLst>
      <p:ext uri="{BB962C8B-B14F-4D97-AF65-F5344CB8AC3E}">
        <p14:creationId xmlns:p14="http://schemas.microsoft.com/office/powerpoint/2010/main" xmlns="" val="40906804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smtClean="0"/>
              <a:t>Evidence-based human resource management involves the use of the best available evidence with respect to human resource practices. For example, tracking median HR expense as a percentage of a company’s total operating costs may average less than 1%. The use of this and similar metrics will help control expenses and contribute to profits.</a:t>
            </a:r>
          </a:p>
          <a:p>
            <a:endParaRPr lang="en-US" dirty="0"/>
          </a:p>
        </p:txBody>
      </p:sp>
      <p:sp>
        <p:nvSpPr>
          <p:cNvPr id="4" name="Slide Number Placeholder 3"/>
          <p:cNvSpPr>
            <a:spLocks noGrp="1"/>
          </p:cNvSpPr>
          <p:nvPr>
            <p:ph type="sldNum" sz="quarter" idx="10"/>
          </p:nvPr>
        </p:nvSpPr>
        <p:spPr/>
        <p:txBody>
          <a:bodyPr/>
          <a:lstStyle/>
          <a:p>
            <a:fld id="{7BDF21C0-30A9-4D10-B063-563A0ED0B004}" type="slidenum">
              <a:rPr lang="en-US" smtClean="0"/>
              <a:pPr/>
              <a:t>21</a:t>
            </a:fld>
            <a:endParaRPr lang="en-US" dirty="0"/>
          </a:p>
        </p:txBody>
      </p:sp>
    </p:spTree>
    <p:extLst>
      <p:ext uri="{BB962C8B-B14F-4D97-AF65-F5344CB8AC3E}">
        <p14:creationId xmlns:p14="http://schemas.microsoft.com/office/powerpoint/2010/main" xmlns="" val="323270015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Employers expect their human resource managers to help lead their companies’ performance-improvement efforts. Human resource managers recognize this. Surveys of HR professionals list competition for market share, price competition/price control, governmental regulations, need </a:t>
            </a:r>
          </a:p>
          <a:p>
            <a:r>
              <a:rPr lang="en-US" dirty="0" smtClean="0"/>
              <a:t>for sales growth, and need to increase productivity as top challenges HR managers face.</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7BDF21C0-30A9-4D10-B063-563A0ED0B004}" type="slidenum">
              <a:rPr lang="en-US" smtClean="0"/>
              <a:pPr/>
              <a:t>22</a:t>
            </a:fld>
            <a:endParaRPr lang="en-US" dirty="0"/>
          </a:p>
        </p:txBody>
      </p:sp>
    </p:spTree>
    <p:extLst>
      <p:ext uri="{BB962C8B-B14F-4D97-AF65-F5344CB8AC3E}">
        <p14:creationId xmlns:p14="http://schemas.microsoft.com/office/powerpoint/2010/main" xmlns="" val="31030283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has Figure 1-7 the Human Resource Manager’s competencies.</a:t>
            </a:r>
          </a:p>
          <a:p>
            <a:endParaRPr lang="en-US" dirty="0" smtClean="0"/>
          </a:p>
          <a:p>
            <a:r>
              <a:rPr lang="en-US" dirty="0" smtClean="0"/>
              <a:t>Strategic positioners—for instance, by helping to create the firm’s strategy.</a:t>
            </a:r>
          </a:p>
          <a:p>
            <a:endParaRPr lang="en-US" dirty="0" smtClean="0"/>
          </a:p>
          <a:p>
            <a:r>
              <a:rPr lang="en-US" dirty="0" smtClean="0"/>
              <a:t>Credible activists—for instance, by exhibiting the leadership and other competencies that </a:t>
            </a:r>
          </a:p>
          <a:p>
            <a:r>
              <a:rPr lang="en-US" dirty="0" smtClean="0"/>
              <a:t>make them “both credible (respected, admired, listened to) and active (offers a point of view, </a:t>
            </a:r>
          </a:p>
          <a:p>
            <a:r>
              <a:rPr lang="en-US" dirty="0" smtClean="0"/>
              <a:t>takes a position, challenges assumptions).”</a:t>
            </a:r>
          </a:p>
          <a:p>
            <a:endParaRPr lang="en-US" dirty="0" smtClean="0"/>
          </a:p>
          <a:p>
            <a:r>
              <a:rPr lang="en-US" dirty="0" smtClean="0"/>
              <a:t>Capability builders—for instance, by creating a meaningful work environment and aligning </a:t>
            </a:r>
          </a:p>
          <a:p>
            <a:r>
              <a:rPr lang="en-US" dirty="0" smtClean="0"/>
              <a:t>strategy, culture, practices, and behavior. Capability builders—for instance, by initiating and </a:t>
            </a:r>
          </a:p>
          <a:p>
            <a:r>
              <a:rPr lang="en-US" dirty="0" smtClean="0"/>
              <a:t>sustaining change.</a:t>
            </a:r>
          </a:p>
          <a:p>
            <a:endParaRPr lang="en-US" dirty="0" smtClean="0"/>
          </a:p>
          <a:p>
            <a:r>
              <a:rPr lang="en-US" dirty="0" smtClean="0"/>
              <a:t>HR innovators and integrators—for instance, by developing talent, and optimizing human </a:t>
            </a:r>
          </a:p>
          <a:p>
            <a:r>
              <a:rPr lang="en-US" dirty="0" smtClean="0"/>
              <a:t>capital through workforce planning and analytics.</a:t>
            </a:r>
          </a:p>
          <a:p>
            <a:endParaRPr lang="en-US" dirty="0" smtClean="0"/>
          </a:p>
          <a:p>
            <a:r>
              <a:rPr lang="en-US" dirty="0" smtClean="0"/>
              <a:t>Technology proponents—for instance, by connecting people through technology.</a:t>
            </a:r>
          </a:p>
          <a:p>
            <a:endParaRPr lang="en-US" dirty="0"/>
          </a:p>
        </p:txBody>
      </p:sp>
      <p:sp>
        <p:nvSpPr>
          <p:cNvPr id="4" name="Slide Number Placeholder 3"/>
          <p:cNvSpPr>
            <a:spLocks noGrp="1"/>
          </p:cNvSpPr>
          <p:nvPr>
            <p:ph type="sldNum" sz="quarter" idx="10"/>
          </p:nvPr>
        </p:nvSpPr>
        <p:spPr/>
        <p:txBody>
          <a:bodyPr/>
          <a:lstStyle/>
          <a:p>
            <a:fld id="{7BDF21C0-30A9-4D10-B063-563A0ED0B004}" type="slidenum">
              <a:rPr lang="en-US" smtClean="0"/>
              <a:pPr/>
              <a:t>23</a:t>
            </a:fld>
            <a:endParaRPr lang="en-US" dirty="0"/>
          </a:p>
        </p:txBody>
      </p:sp>
    </p:spTree>
    <p:extLst>
      <p:ext uri="{BB962C8B-B14F-4D97-AF65-F5344CB8AC3E}">
        <p14:creationId xmlns:p14="http://schemas.microsoft.com/office/powerpoint/2010/main" xmlns="" val="29969195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Copyright</a:t>
            </a:r>
            <a:endParaRPr lang="en-US" dirty="0"/>
          </a:p>
        </p:txBody>
      </p:sp>
      <p:sp>
        <p:nvSpPr>
          <p:cNvPr id="4" name="Slide Number Placeholder 3"/>
          <p:cNvSpPr>
            <a:spLocks noGrp="1"/>
          </p:cNvSpPr>
          <p:nvPr>
            <p:ph type="sldNum" sz="quarter" idx="10"/>
          </p:nvPr>
        </p:nvSpPr>
        <p:spPr/>
        <p:txBody>
          <a:bodyPr/>
          <a:lstStyle/>
          <a:p>
            <a:fld id="{7BDF21C0-30A9-4D10-B063-563A0ED0B004}" type="slidenum">
              <a:rPr lang="en-US" smtClean="0"/>
              <a:pPr/>
              <a:t>24</a:t>
            </a:fld>
            <a:endParaRPr lang="en-US" dirty="0"/>
          </a:p>
        </p:txBody>
      </p:sp>
    </p:spTree>
    <p:extLst>
      <p:ext uri="{BB962C8B-B14F-4D97-AF65-F5344CB8AC3E}">
        <p14:creationId xmlns:p14="http://schemas.microsoft.com/office/powerpoint/2010/main" xmlns="" val="32562020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After studying this chapter, you will be able to:</a:t>
            </a:r>
          </a:p>
          <a:p>
            <a:r>
              <a:rPr lang="en-US" dirty="0" smtClean="0">
                <a:latin typeface="Arial" panose="020B0604020202020204" pitchFamily="34" charset="0"/>
                <a:cs typeface="Arial" panose="020B0604020202020204" pitchFamily="34" charset="0"/>
              </a:rPr>
              <a:t>1. Explain what human resource management is and how it relates to the </a:t>
            </a:r>
          </a:p>
          <a:p>
            <a:r>
              <a:rPr lang="en-US" dirty="0" smtClean="0">
                <a:latin typeface="Arial" panose="020B0604020202020204" pitchFamily="34" charset="0"/>
                <a:cs typeface="Arial" panose="020B0604020202020204" pitchFamily="34" charset="0"/>
              </a:rPr>
              <a:t>   management process.</a:t>
            </a:r>
          </a:p>
          <a:p>
            <a:r>
              <a:rPr lang="en-US" dirty="0" smtClean="0">
                <a:latin typeface="Arial" panose="020B0604020202020204" pitchFamily="34" charset="0"/>
                <a:cs typeface="Arial" panose="020B0604020202020204" pitchFamily="34" charset="0"/>
              </a:rPr>
              <a:t>2. Briefly discuss and illustrate each of the important trends influencing human </a:t>
            </a:r>
          </a:p>
          <a:p>
            <a:r>
              <a:rPr lang="en-US" dirty="0" smtClean="0">
                <a:latin typeface="Arial" panose="020B0604020202020204" pitchFamily="34" charset="0"/>
                <a:cs typeface="Arial" panose="020B0604020202020204" pitchFamily="34" charset="0"/>
              </a:rPr>
              <a:t>   resource management.</a:t>
            </a:r>
          </a:p>
          <a:p>
            <a:endParaRPr lang="en-US" dirty="0" smtClean="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7BDF21C0-30A9-4D10-B063-563A0ED0B004}" type="slidenum">
              <a:rPr lang="en-US" smtClean="0"/>
              <a:pPr/>
              <a:t>2</a:t>
            </a:fld>
            <a:endParaRPr lang="en-US" dirty="0"/>
          </a:p>
        </p:txBody>
      </p:sp>
    </p:spTree>
    <p:extLst>
      <p:ext uri="{BB962C8B-B14F-4D97-AF65-F5344CB8AC3E}">
        <p14:creationId xmlns:p14="http://schemas.microsoft.com/office/powerpoint/2010/main" xmlns="" val="40019211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4"/>
          <p:cNvSpPr>
            <a:spLocks noGrp="1" noRot="1" noChangeAspect="1" noChangeArrowheads="1" noTextEdit="1"/>
          </p:cNvSpPr>
          <p:nvPr>
            <p:ph type="sldImg"/>
          </p:nvPr>
        </p:nvSpPr>
        <p:spPr>
          <a:ln/>
        </p:spPr>
      </p:sp>
      <p:sp>
        <p:nvSpPr>
          <p:cNvPr id="51203" name="Rectangle 5"/>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4"/>
          <p:cNvSpPr>
            <a:spLocks noGrp="1" noRot="1" noChangeAspect="1" noChangeArrowheads="1" noTextEdit="1"/>
          </p:cNvSpPr>
          <p:nvPr>
            <p:ph type="sldImg"/>
          </p:nvPr>
        </p:nvSpPr>
        <p:spPr>
          <a:ln/>
        </p:spPr>
      </p:sp>
      <p:sp>
        <p:nvSpPr>
          <p:cNvPr id="52227" name="Rectangle 5"/>
          <p:cNvSpPr>
            <a:spLocks noGrp="1" noChangeArrowheads="1"/>
          </p:cNvSpPr>
          <p:nvPr>
            <p:ph type="body" idx="1"/>
          </p:nvPr>
        </p:nvSpPr>
        <p:spPr>
          <a:noFill/>
          <a:ln/>
        </p:spPr>
        <p:txBody>
          <a:bodyPr/>
          <a:lstStyle/>
          <a:p>
            <a:endParaRPr lang="en-US" sz="900"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09D6359-DBFF-4AF7-9639-BE0552917FDB}" type="slidenum">
              <a:rPr lang="en-US" smtClean="0"/>
              <a:pPr fontAlgn="base">
                <a:spcBef>
                  <a:spcPct val="0"/>
                </a:spcBef>
                <a:spcAft>
                  <a:spcPct val="0"/>
                </a:spcAft>
                <a:defRPr/>
              </a:pPr>
              <a:t>5</a:t>
            </a:fld>
            <a:endParaRPr lang="en-US" smtClean="0"/>
          </a:p>
        </p:txBody>
      </p:sp>
      <p:sp>
        <p:nvSpPr>
          <p:cNvPr id="2355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355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Understanding the five elements of what managers do (planning, organizing, staffing, leading, and controlling) will assist you in your career. For example, no matter what your job, planning involves establishing goals, rules and procedures and attempting to forecast the future. Planning will enhance your ability to manage people and functions. </a:t>
            </a:r>
          </a:p>
          <a:p>
            <a:endParaRPr lang="en-US" dirty="0" smtClean="0"/>
          </a:p>
          <a:p>
            <a:r>
              <a:rPr lang="en-US" dirty="0" smtClean="0"/>
              <a:t>For our purposes, we will focus our efforts on basic staffing functions. These include:</a:t>
            </a:r>
          </a:p>
          <a:p>
            <a:pPr marL="174708" indent="-174708">
              <a:buFont typeface="Arial" pitchFamily="34" charset="0"/>
              <a:buChar char="•"/>
            </a:pPr>
            <a:r>
              <a:rPr lang="en-US" dirty="0" smtClean="0"/>
              <a:t>Acquiring talented employees</a:t>
            </a:r>
          </a:p>
          <a:p>
            <a:pPr marL="174708" indent="-174708">
              <a:buFont typeface="Arial" pitchFamily="34" charset="0"/>
              <a:buChar char="•"/>
            </a:pPr>
            <a:r>
              <a:rPr lang="en-US" dirty="0" smtClean="0"/>
              <a:t>Training new hires and existing managers and employees</a:t>
            </a:r>
          </a:p>
          <a:p>
            <a:pPr marL="174708" indent="-174708">
              <a:buFont typeface="Arial" pitchFamily="34" charset="0"/>
              <a:buChar char="•"/>
            </a:pPr>
            <a:r>
              <a:rPr lang="en-US" dirty="0" smtClean="0"/>
              <a:t>Creating and administering effective performance appraisals</a:t>
            </a:r>
          </a:p>
          <a:p>
            <a:pPr marL="174708" indent="-174708">
              <a:buFont typeface="Arial" pitchFamily="34" charset="0"/>
              <a:buChar char="•"/>
            </a:pPr>
            <a:r>
              <a:rPr lang="en-US" dirty="0" smtClean="0"/>
              <a:t>Properly compensating employees, and</a:t>
            </a:r>
          </a:p>
          <a:p>
            <a:pPr marL="174708" indent="-174708">
              <a:buFont typeface="Arial" pitchFamily="34" charset="0"/>
              <a:buChar char="•"/>
            </a:pPr>
            <a:r>
              <a:rPr lang="en-US" dirty="0" smtClean="0"/>
              <a:t>Attending to concerns about labor relations, health, safety, and fairness</a:t>
            </a:r>
          </a:p>
          <a:p>
            <a:pPr defTabSz="949478">
              <a:defRPr/>
            </a:pPr>
            <a:endParaRPr lang="en-US" dirty="0" smtClean="0">
              <a:effectLst/>
            </a:endParaRPr>
          </a:p>
          <a:p>
            <a:endParaRPr lang="en-US" dirty="0"/>
          </a:p>
        </p:txBody>
      </p:sp>
      <p:sp>
        <p:nvSpPr>
          <p:cNvPr id="4" name="Slide Number Placeholder 3"/>
          <p:cNvSpPr>
            <a:spLocks noGrp="1"/>
          </p:cNvSpPr>
          <p:nvPr>
            <p:ph type="sldNum" sz="quarter" idx="10"/>
          </p:nvPr>
        </p:nvSpPr>
        <p:spPr/>
        <p:txBody>
          <a:bodyPr/>
          <a:lstStyle/>
          <a:p>
            <a:fld id="{7BDF21C0-30A9-4D10-B063-563A0ED0B004}" type="slidenum">
              <a:rPr lang="en-US" smtClean="0"/>
              <a:pPr/>
              <a:t>7</a:t>
            </a:fld>
            <a:endParaRPr lang="en-US" dirty="0"/>
          </a:p>
        </p:txBody>
      </p:sp>
    </p:spTree>
    <p:extLst>
      <p:ext uri="{BB962C8B-B14F-4D97-AF65-F5344CB8AC3E}">
        <p14:creationId xmlns:p14="http://schemas.microsoft.com/office/powerpoint/2010/main" xmlns="" val="19569382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pPr defTabSz="926921"/>
            <a:fld id="{E22F33A9-EB22-4EE1-ADC8-D2BC1DCB50D4}" type="slidenum">
              <a:rPr lang="en-US" smtClean="0"/>
              <a:pPr defTabSz="926921"/>
              <a:t>10</a:t>
            </a:fld>
            <a:endParaRPr lang="en-US" dirty="0"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ar-SA"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b="1" dirty="0" smtClean="0">
                <a:latin typeface="Arial" panose="020B0604020202020204" pitchFamily="34" charset="0"/>
                <a:cs typeface="Arial" panose="020B0604020202020204" pitchFamily="34" charset="0"/>
              </a:rPr>
              <a:t>No manager wants to:</a:t>
            </a:r>
          </a:p>
          <a:p>
            <a:endParaRPr lang="en-US" dirty="0" smtClean="0"/>
          </a:p>
          <a:p>
            <a:r>
              <a:rPr lang="en-US" dirty="0" smtClean="0"/>
              <a:t>Waste time with useless interviews</a:t>
            </a:r>
          </a:p>
          <a:p>
            <a:r>
              <a:rPr lang="en-US" dirty="0" smtClean="0"/>
              <a:t>Have your company taken to court because of your discriminatory actions</a:t>
            </a:r>
          </a:p>
          <a:p>
            <a:r>
              <a:rPr lang="en-US" dirty="0" smtClean="0"/>
              <a:t>Have your company cited under federal occupational safety laws for unsafe practices</a:t>
            </a:r>
          </a:p>
          <a:p>
            <a:r>
              <a:rPr lang="en-US" dirty="0" smtClean="0"/>
              <a:t>Have some employees think their salaries are unfair relative to others in the organization</a:t>
            </a:r>
          </a:p>
          <a:p>
            <a:r>
              <a:rPr lang="en-US" dirty="0" smtClean="0"/>
              <a:t>Allow a lack of training to undermine your department’s effectiveness</a:t>
            </a:r>
          </a:p>
          <a:p>
            <a:r>
              <a:rPr lang="en-US" dirty="0" smtClean="0"/>
              <a:t>Commit any unfair labor practices</a:t>
            </a:r>
          </a:p>
          <a:p>
            <a:r>
              <a:rPr lang="en-US" dirty="0" smtClean="0"/>
              <a:t>Carefully studying this book will help you avoid mistakes like these.</a:t>
            </a:r>
          </a:p>
          <a:p>
            <a:endParaRPr lang="en-US" dirty="0" smtClean="0"/>
          </a:p>
          <a:p>
            <a:r>
              <a:rPr lang="en-US" dirty="0" smtClean="0"/>
              <a:t>About one-third of the top HR managers in Fortune 100 companies moved there from other</a:t>
            </a:r>
          </a:p>
          <a:p>
            <a:r>
              <a:rPr lang="en-US" dirty="0" smtClean="0"/>
              <a:t>functional areas. Reasons given include the fact that such people may give the firm’s HR</a:t>
            </a:r>
          </a:p>
          <a:p>
            <a:r>
              <a:rPr lang="en-US" dirty="0" smtClean="0"/>
              <a:t>efforts a more strategic emphasis, and the possibility that they’re sometimes better equipped</a:t>
            </a:r>
          </a:p>
          <a:p>
            <a:r>
              <a:rPr lang="en-US" dirty="0" smtClean="0"/>
              <a:t>to integrate the firm’s human resource efforts with the rest of the business.</a:t>
            </a:r>
            <a:endParaRPr lang="en-US" dirty="0"/>
          </a:p>
        </p:txBody>
      </p:sp>
      <p:sp>
        <p:nvSpPr>
          <p:cNvPr id="4" name="Slide Number Placeholder 3"/>
          <p:cNvSpPr>
            <a:spLocks noGrp="1"/>
          </p:cNvSpPr>
          <p:nvPr>
            <p:ph type="sldNum" sz="quarter" idx="10"/>
          </p:nvPr>
        </p:nvSpPr>
        <p:spPr/>
        <p:txBody>
          <a:bodyPr/>
          <a:lstStyle/>
          <a:p>
            <a:fld id="{7BDF21C0-30A9-4D10-B063-563A0ED0B004}" type="slidenum">
              <a:rPr lang="en-US" smtClean="0"/>
              <a:pPr/>
              <a:t>12</a:t>
            </a:fld>
            <a:endParaRPr lang="en-US" dirty="0"/>
          </a:p>
        </p:txBody>
      </p:sp>
    </p:spTree>
    <p:extLst>
      <p:ext uri="{BB962C8B-B14F-4D97-AF65-F5344CB8AC3E}">
        <p14:creationId xmlns:p14="http://schemas.microsoft.com/office/powerpoint/2010/main" xmlns="" val="4223354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D1BA623-64B8-46B3-9709-FDCB845C6178}" type="slidenum">
              <a:rPr lang="en-US" smtClean="0"/>
              <a:pPr fontAlgn="base">
                <a:spcBef>
                  <a:spcPct val="0"/>
                </a:spcBef>
                <a:spcAft>
                  <a:spcPct val="0"/>
                </a:spcAft>
                <a:defRPr/>
              </a:pPr>
              <a:t>13</a:t>
            </a:fld>
            <a:endParaRPr lang="en-US" smtClean="0"/>
          </a:p>
        </p:txBody>
      </p:sp>
      <p:sp>
        <p:nvSpPr>
          <p:cNvPr id="2253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253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4DD1224-DE67-4FFE-9711-057BD6C86472}" type="datetimeFigureOut">
              <a:rPr lang="en-US" smtClean="0"/>
              <a:pPr/>
              <a:t>11/11/2016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2EA44A-2A52-4732-86E3-1BA0CEF26DF7}" type="slidenum">
              <a:rPr lang="en-US" smtClean="0"/>
              <a:pPr/>
              <a:t>‹#›</a:t>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DD1224-DE67-4FFE-9711-057BD6C86472}" type="datetimeFigureOut">
              <a:rPr lang="en-US" smtClean="0"/>
              <a:pPr/>
              <a:t>11/11/2016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2EA44A-2A52-4732-86E3-1BA0CEF26DF7}" type="slidenum">
              <a:rPr lang="en-US" smtClean="0"/>
              <a:pPr/>
              <a:t>‹#›</a:t>
            </a:fld>
            <a:endParaRPr 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DD1224-DE67-4FFE-9711-057BD6C86472}" type="datetimeFigureOut">
              <a:rPr lang="en-US" smtClean="0"/>
              <a:pPr/>
              <a:t>11/11/2016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2EA44A-2A52-4732-86E3-1BA0CEF26DF7}" type="slidenum">
              <a:rPr lang="en-US" smtClean="0"/>
              <a:pPr/>
              <a:t>‹#›</a:t>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DD1224-DE67-4FFE-9711-057BD6C86472}" type="datetimeFigureOut">
              <a:rPr lang="en-US" smtClean="0"/>
              <a:pPr/>
              <a:t>11/11/2016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2EA44A-2A52-4732-86E3-1BA0CEF26DF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4DD1224-DE67-4FFE-9711-057BD6C86472}" type="datetimeFigureOut">
              <a:rPr lang="en-US" smtClean="0"/>
              <a:pPr/>
              <a:t>11/11/2016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2EA44A-2A52-4732-86E3-1BA0CEF26DF7}" type="slidenum">
              <a:rPr lang="en-US" smtClean="0"/>
              <a:pPr/>
              <a:t>‹#›</a:t>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4DD1224-DE67-4FFE-9711-057BD6C86472}" type="datetimeFigureOut">
              <a:rPr lang="en-US" smtClean="0"/>
              <a:pPr/>
              <a:t>11/11/2016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2EA44A-2A52-4732-86E3-1BA0CEF26DF7}" type="slidenum">
              <a:rPr lang="en-US" smtClean="0"/>
              <a:pPr/>
              <a:t>‹#›</a:t>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4DD1224-DE67-4FFE-9711-057BD6C86472}" type="datetimeFigureOut">
              <a:rPr lang="en-US" smtClean="0"/>
              <a:pPr/>
              <a:t>11/11/2016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2EA44A-2A52-4732-86E3-1BA0CEF26DF7}" type="slidenum">
              <a:rPr lang="en-US" smtClean="0"/>
              <a:pPr/>
              <a:t>‹#›</a:t>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4DD1224-DE67-4FFE-9711-057BD6C86472}" type="datetimeFigureOut">
              <a:rPr lang="en-US" smtClean="0"/>
              <a:pPr/>
              <a:t>11/11/2016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2EA44A-2A52-4732-86E3-1BA0CEF26DF7}" type="slidenum">
              <a:rPr lang="en-US" smtClean="0"/>
              <a:pPr/>
              <a:t>‹#›</a:t>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DD1224-DE67-4FFE-9711-057BD6C86472}" type="datetimeFigureOut">
              <a:rPr lang="en-US" smtClean="0"/>
              <a:pPr/>
              <a:t>11/11/2016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2EA44A-2A52-4732-86E3-1BA0CEF26DF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DD1224-DE67-4FFE-9711-057BD6C86472}" type="datetimeFigureOut">
              <a:rPr lang="en-US" smtClean="0"/>
              <a:pPr/>
              <a:t>11/11/2016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2EA44A-2A52-4732-86E3-1BA0CEF26DF7}" type="slidenum">
              <a:rPr lang="en-US" smtClean="0"/>
              <a:pPr/>
              <a:t>‹#›</a:t>
            </a:fld>
            <a:endParaRPr 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DD1224-DE67-4FFE-9711-057BD6C86472}" type="datetimeFigureOut">
              <a:rPr lang="en-US" smtClean="0"/>
              <a:pPr/>
              <a:t>11/11/2016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2EA44A-2A52-4732-86E3-1BA0CEF26DF7}" type="slidenum">
              <a:rPr lang="en-US" smtClean="0"/>
              <a:pPr/>
              <a:t>‹#›</a:t>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DD1224-DE67-4FFE-9711-057BD6C86472}" type="datetimeFigureOut">
              <a:rPr lang="en-US" smtClean="0"/>
              <a:pPr/>
              <a:t>11/11/2016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2EA44A-2A52-4732-86E3-1BA0CEF26DF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7.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990600"/>
            <a:ext cx="9144000" cy="3785652"/>
          </a:xfrm>
          <a:prstGeom prst="rect">
            <a:avLst/>
          </a:prstGeom>
          <a:noFill/>
        </p:spPr>
        <p:txBody>
          <a:bodyPr wrap="square" rtlCol="0">
            <a:spAutoFit/>
          </a:bodyPr>
          <a:lstStyle/>
          <a:p>
            <a:pPr algn="ctr"/>
            <a:r>
              <a:rPr lang="en-US" sz="60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Human Resource </a:t>
            </a:r>
          </a:p>
          <a:p>
            <a:pPr algn="ctr"/>
            <a:r>
              <a:rPr lang="en-US" sz="60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Management </a:t>
            </a:r>
            <a:r>
              <a:rPr lang="en-US" sz="60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i</a:t>
            </a:r>
            <a:r>
              <a:rPr lang="en-US" sz="60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n Islamic Micro Finance Institutions </a:t>
            </a:r>
            <a:endParaRPr lang="en-US" sz="60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 name="Subtitle 2"/>
          <p:cNvSpPr txBox="1">
            <a:spLocks/>
          </p:cNvSpPr>
          <p:nvPr/>
        </p:nvSpPr>
        <p:spPr>
          <a:xfrm>
            <a:off x="228599" y="5029200"/>
            <a:ext cx="8915401" cy="1443310"/>
          </a:xfrm>
          <a:prstGeom prst="rect">
            <a:avLst/>
          </a:prstGeom>
        </p:spPr>
        <p:txBody>
          <a:bodyPr>
            <a:noAutofit/>
          </a:bodyPr>
          <a:lstStyle/>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r>
              <a:rPr kumimoji="0" lang="en-US" sz="2200" b="1" i="0" u="none" strike="noStrike" kern="1200" cap="none" spc="0" normalizeH="0" baseline="0" noProof="0" dirty="0" smtClean="0">
                <a:ln>
                  <a:noFill/>
                </a:ln>
                <a:solidFill>
                  <a:schemeClr val="bg2">
                    <a:lumMod val="25000"/>
                  </a:schemeClr>
                </a:solidFill>
                <a:effectLst/>
                <a:uLnTx/>
                <a:uFillTx/>
                <a:latin typeface="+mn-lt"/>
                <a:ea typeface="+mn-ea"/>
                <a:cs typeface="+mn-cs"/>
              </a:rPr>
              <a:t>By: Syed Hussain Haider</a:t>
            </a: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Arial" pitchFamily="34" charset="0"/>
              <a:buChar char="•"/>
              <a:tabLst/>
              <a:defRPr/>
            </a:pPr>
            <a:r>
              <a:rPr kumimoji="0" lang="en-US" sz="2200" b="1" i="0" u="none" strike="noStrike" kern="1200" cap="none" spc="0" normalizeH="0" baseline="0" noProof="0" dirty="0" smtClean="0">
                <a:ln>
                  <a:noFill/>
                </a:ln>
                <a:solidFill>
                  <a:schemeClr val="bg2">
                    <a:lumMod val="25000"/>
                  </a:schemeClr>
                </a:solidFill>
                <a:effectLst/>
                <a:uLnTx/>
                <a:uFillTx/>
                <a:latin typeface="+mn-lt"/>
                <a:ea typeface="+mn-ea"/>
                <a:cs typeface="+mn-cs"/>
              </a:rPr>
              <a:t>  Director, Akhuwat Institute of Social Enterprise and Management </a:t>
            </a: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Arial" pitchFamily="34" charset="0"/>
              <a:buChar char="•"/>
              <a:tabLst/>
              <a:defRPr/>
            </a:pPr>
            <a:r>
              <a:rPr kumimoji="0" lang="en-US" sz="2200" b="1" i="0" u="none" strike="noStrike" kern="1200" cap="none" spc="0" normalizeH="0" baseline="0" noProof="0" dirty="0" smtClean="0">
                <a:ln>
                  <a:noFill/>
                </a:ln>
                <a:solidFill>
                  <a:schemeClr val="bg2">
                    <a:lumMod val="25000"/>
                  </a:schemeClr>
                </a:solidFill>
                <a:effectLst/>
                <a:uLnTx/>
                <a:uFillTx/>
                <a:latin typeface="+mn-lt"/>
                <a:ea typeface="+mn-ea"/>
                <a:cs typeface="+mn-cs"/>
              </a:rPr>
              <a:t>  CSO, Akhuwat Education Services</a:t>
            </a: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Arial" pitchFamily="34" charset="0"/>
              <a:buChar char="•"/>
              <a:tabLst/>
              <a:defRPr/>
            </a:pPr>
            <a:r>
              <a:rPr kumimoji="0" lang="en-US" sz="2200" b="1" i="0" u="none" strike="noStrike" kern="1200" cap="none" spc="0" normalizeH="0" baseline="0" noProof="0" dirty="0" smtClean="0">
                <a:ln>
                  <a:noFill/>
                </a:ln>
                <a:solidFill>
                  <a:schemeClr val="bg2">
                    <a:lumMod val="25000"/>
                  </a:schemeClr>
                </a:solidFill>
                <a:effectLst/>
                <a:uLnTx/>
                <a:uFillTx/>
                <a:latin typeface="+mn-lt"/>
                <a:ea typeface="+mn-ea"/>
                <a:cs typeface="+mn-cs"/>
              </a:rPr>
              <a:t>  Adjunct Faculty, LUMS</a:t>
            </a:r>
            <a:endParaRPr kumimoji="0" lang="en-US" sz="2200" b="1" i="0" u="none" strike="noStrike" kern="1200" cap="none" spc="0" normalizeH="0" baseline="0" noProof="0" dirty="0">
              <a:ln>
                <a:noFill/>
              </a:ln>
              <a:solidFill>
                <a:schemeClr val="bg2">
                  <a:lumMod val="25000"/>
                </a:schemeClr>
              </a:solidFill>
              <a:effectLst/>
              <a:uLnTx/>
              <a:uFillTx/>
              <a:latin typeface="+mn-lt"/>
              <a:ea typeface="+mn-ea"/>
              <a:cs typeface="+mn-cs"/>
            </a:endParaRPr>
          </a:p>
        </p:txBody>
      </p:sp>
    </p:spTree>
    <p:extLst>
      <p:ext uri="{BB962C8B-B14F-4D97-AF65-F5344CB8AC3E}">
        <p14:creationId xmlns:p14="http://schemas.microsoft.com/office/powerpoint/2010/main" xmlns="" val="11845084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Slide Number Placeholder 5"/>
          <p:cNvSpPr>
            <a:spLocks noGrp="1"/>
          </p:cNvSpPr>
          <p:nvPr>
            <p:ph type="sldNum" sz="quarter" idx="12"/>
          </p:nvPr>
        </p:nvSpPr>
        <p:spPr/>
        <p:txBody>
          <a:bodyPr/>
          <a:lstStyle/>
          <a:p>
            <a:pPr>
              <a:defRPr/>
            </a:pPr>
            <a:fld id="{CF163B24-B754-475A-935C-B49AEEE066B5}" type="slidenum">
              <a:rPr lang="en-US"/>
              <a:pPr>
                <a:defRPr/>
              </a:pPr>
              <a:t>10</a:t>
            </a:fld>
            <a:endParaRPr lang="en-US"/>
          </a:p>
        </p:txBody>
      </p:sp>
      <p:sp>
        <p:nvSpPr>
          <p:cNvPr id="9219" name="AutoShape 3"/>
          <p:cNvSpPr>
            <a:spLocks noChangeArrowheads="1"/>
          </p:cNvSpPr>
          <p:nvPr/>
        </p:nvSpPr>
        <p:spPr bwMode="auto">
          <a:xfrm>
            <a:off x="1981200" y="1371600"/>
            <a:ext cx="5257800" cy="4724400"/>
          </a:xfrm>
          <a:prstGeom prst="pentagon">
            <a:avLst/>
          </a:prstGeom>
          <a:solidFill>
            <a:srgbClr val="00FF99"/>
          </a:solidFill>
          <a:ln w="28575">
            <a:solidFill>
              <a:srgbClr val="080808"/>
            </a:solidFill>
            <a:miter lim="800000"/>
            <a:headEnd/>
            <a:tailEnd/>
          </a:ln>
        </p:spPr>
        <p:txBody>
          <a:bodyPr wrap="none" anchor="ctr"/>
          <a:lstStyle/>
          <a:p>
            <a:pPr algn="ctr"/>
            <a:r>
              <a:rPr lang="en-US"/>
              <a:t>1</a:t>
            </a:r>
          </a:p>
        </p:txBody>
      </p:sp>
      <p:sp>
        <p:nvSpPr>
          <p:cNvPr id="9220" name="AutoShape 4"/>
          <p:cNvSpPr>
            <a:spLocks noChangeArrowheads="1"/>
          </p:cNvSpPr>
          <p:nvPr/>
        </p:nvSpPr>
        <p:spPr bwMode="auto">
          <a:xfrm>
            <a:off x="3429000" y="2667000"/>
            <a:ext cx="2514600" cy="2362200"/>
          </a:xfrm>
          <a:prstGeom prst="pentagon">
            <a:avLst/>
          </a:prstGeom>
          <a:solidFill>
            <a:schemeClr val="accent1"/>
          </a:solidFill>
          <a:ln w="9525">
            <a:solidFill>
              <a:srgbClr val="080808"/>
            </a:solidFill>
            <a:miter lim="800000"/>
            <a:headEnd/>
            <a:tailEnd/>
          </a:ln>
        </p:spPr>
        <p:txBody>
          <a:bodyPr anchor="ctr"/>
          <a:lstStyle/>
          <a:p>
            <a:pPr algn="ctr"/>
            <a:r>
              <a:rPr lang="en-US" dirty="0">
                <a:solidFill>
                  <a:srgbClr val="080808"/>
                </a:solidFill>
              </a:rPr>
              <a:t>Human Resource </a:t>
            </a:r>
            <a:r>
              <a:rPr lang="en-US" dirty="0" smtClean="0">
                <a:solidFill>
                  <a:srgbClr val="080808"/>
                </a:solidFill>
              </a:rPr>
              <a:t>Planning</a:t>
            </a:r>
            <a:endParaRPr lang="en-US" dirty="0">
              <a:solidFill>
                <a:srgbClr val="080808"/>
              </a:solidFill>
            </a:endParaRPr>
          </a:p>
        </p:txBody>
      </p:sp>
      <p:sp>
        <p:nvSpPr>
          <p:cNvPr id="9221" name="Line 5"/>
          <p:cNvSpPr>
            <a:spLocks noChangeShapeType="1"/>
          </p:cNvSpPr>
          <p:nvPr/>
        </p:nvSpPr>
        <p:spPr bwMode="auto">
          <a:xfrm>
            <a:off x="5943600" y="3581400"/>
            <a:ext cx="914400" cy="609600"/>
          </a:xfrm>
          <a:prstGeom prst="line">
            <a:avLst/>
          </a:prstGeom>
          <a:noFill/>
          <a:ln w="9525">
            <a:solidFill>
              <a:srgbClr val="080808"/>
            </a:solidFill>
            <a:round/>
            <a:headEnd/>
            <a:tailEnd/>
          </a:ln>
        </p:spPr>
        <p:txBody>
          <a:bodyPr/>
          <a:lstStyle/>
          <a:p>
            <a:endParaRPr lang="en-US"/>
          </a:p>
        </p:txBody>
      </p:sp>
      <p:sp>
        <p:nvSpPr>
          <p:cNvPr id="9222" name="Line 6"/>
          <p:cNvSpPr>
            <a:spLocks noChangeShapeType="1"/>
          </p:cNvSpPr>
          <p:nvPr/>
        </p:nvSpPr>
        <p:spPr bwMode="auto">
          <a:xfrm flipH="1" flipV="1">
            <a:off x="3124200" y="2438400"/>
            <a:ext cx="304800" cy="1143000"/>
          </a:xfrm>
          <a:prstGeom prst="line">
            <a:avLst/>
          </a:prstGeom>
          <a:noFill/>
          <a:ln w="9525">
            <a:solidFill>
              <a:srgbClr val="080808"/>
            </a:solidFill>
            <a:round/>
            <a:headEnd/>
            <a:tailEnd/>
          </a:ln>
        </p:spPr>
        <p:txBody>
          <a:bodyPr/>
          <a:lstStyle/>
          <a:p>
            <a:endParaRPr lang="en-US"/>
          </a:p>
        </p:txBody>
      </p:sp>
      <p:sp>
        <p:nvSpPr>
          <p:cNvPr id="9223" name="Line 7"/>
          <p:cNvSpPr>
            <a:spLocks noChangeShapeType="1"/>
          </p:cNvSpPr>
          <p:nvPr/>
        </p:nvSpPr>
        <p:spPr bwMode="auto">
          <a:xfrm flipV="1">
            <a:off x="2667000" y="5029200"/>
            <a:ext cx="1295400" cy="76200"/>
          </a:xfrm>
          <a:prstGeom prst="line">
            <a:avLst/>
          </a:prstGeom>
          <a:noFill/>
          <a:ln w="9525">
            <a:solidFill>
              <a:srgbClr val="080808"/>
            </a:solidFill>
            <a:round/>
            <a:headEnd/>
            <a:tailEnd/>
          </a:ln>
        </p:spPr>
        <p:txBody>
          <a:bodyPr/>
          <a:lstStyle/>
          <a:p>
            <a:endParaRPr lang="en-US"/>
          </a:p>
        </p:txBody>
      </p:sp>
      <p:sp>
        <p:nvSpPr>
          <p:cNvPr id="9224" name="Line 8"/>
          <p:cNvSpPr>
            <a:spLocks noChangeShapeType="1"/>
          </p:cNvSpPr>
          <p:nvPr/>
        </p:nvSpPr>
        <p:spPr bwMode="auto">
          <a:xfrm flipH="1">
            <a:off x="5029200" y="4953000"/>
            <a:ext cx="457200" cy="1143000"/>
          </a:xfrm>
          <a:prstGeom prst="line">
            <a:avLst/>
          </a:prstGeom>
          <a:noFill/>
          <a:ln w="9525">
            <a:solidFill>
              <a:srgbClr val="080808"/>
            </a:solidFill>
            <a:round/>
            <a:headEnd/>
            <a:tailEnd/>
          </a:ln>
        </p:spPr>
        <p:txBody>
          <a:bodyPr/>
          <a:lstStyle/>
          <a:p>
            <a:endParaRPr lang="en-US"/>
          </a:p>
        </p:txBody>
      </p:sp>
      <p:sp>
        <p:nvSpPr>
          <p:cNvPr id="9225" name="Text Box 9"/>
          <p:cNvSpPr txBox="1">
            <a:spLocks noChangeArrowheads="1"/>
          </p:cNvSpPr>
          <p:nvPr/>
        </p:nvSpPr>
        <p:spPr bwMode="auto">
          <a:xfrm rot="2229212">
            <a:off x="4876800" y="2667000"/>
            <a:ext cx="2438400" cy="641350"/>
          </a:xfrm>
          <a:prstGeom prst="rect">
            <a:avLst/>
          </a:prstGeom>
          <a:noFill/>
          <a:ln w="9525">
            <a:noFill/>
            <a:miter lim="800000"/>
            <a:headEnd/>
            <a:tailEnd/>
          </a:ln>
        </p:spPr>
        <p:txBody>
          <a:bodyPr>
            <a:spAutoFit/>
          </a:bodyPr>
          <a:lstStyle/>
          <a:p>
            <a:pPr algn="ctr">
              <a:spcBef>
                <a:spcPct val="50000"/>
              </a:spcBef>
            </a:pPr>
            <a:r>
              <a:rPr lang="en-US">
                <a:solidFill>
                  <a:srgbClr val="080808"/>
                </a:solidFill>
              </a:rPr>
              <a:t>Human Resource Development</a:t>
            </a:r>
          </a:p>
        </p:txBody>
      </p:sp>
      <p:sp>
        <p:nvSpPr>
          <p:cNvPr id="9226" name="Text Box 10"/>
          <p:cNvSpPr txBox="1">
            <a:spLocks noChangeArrowheads="1"/>
          </p:cNvSpPr>
          <p:nvPr/>
        </p:nvSpPr>
        <p:spPr bwMode="auto">
          <a:xfrm rot="-4356509">
            <a:off x="5036344" y="4683919"/>
            <a:ext cx="1905000" cy="366712"/>
          </a:xfrm>
          <a:prstGeom prst="rect">
            <a:avLst/>
          </a:prstGeom>
          <a:noFill/>
          <a:ln w="9525">
            <a:noFill/>
            <a:miter lim="800000"/>
            <a:headEnd/>
            <a:tailEnd/>
          </a:ln>
        </p:spPr>
        <p:txBody>
          <a:bodyPr>
            <a:spAutoFit/>
          </a:bodyPr>
          <a:lstStyle/>
          <a:p>
            <a:pPr algn="ctr">
              <a:spcBef>
                <a:spcPct val="50000"/>
              </a:spcBef>
            </a:pPr>
            <a:r>
              <a:rPr lang="en-US" dirty="0">
                <a:solidFill>
                  <a:srgbClr val="080808"/>
                </a:solidFill>
              </a:rPr>
              <a:t>Compensation</a:t>
            </a:r>
          </a:p>
        </p:txBody>
      </p:sp>
      <p:sp>
        <p:nvSpPr>
          <p:cNvPr id="9227" name="Text Box 11"/>
          <p:cNvSpPr txBox="1">
            <a:spLocks noChangeArrowheads="1"/>
          </p:cNvSpPr>
          <p:nvPr/>
        </p:nvSpPr>
        <p:spPr bwMode="auto">
          <a:xfrm rot="-2120737">
            <a:off x="3422650" y="2119313"/>
            <a:ext cx="1566863" cy="366712"/>
          </a:xfrm>
          <a:prstGeom prst="rect">
            <a:avLst/>
          </a:prstGeom>
          <a:noFill/>
          <a:ln w="9525">
            <a:noFill/>
            <a:miter lim="800000"/>
            <a:headEnd/>
            <a:tailEnd/>
          </a:ln>
        </p:spPr>
        <p:txBody>
          <a:bodyPr>
            <a:spAutoFit/>
          </a:bodyPr>
          <a:lstStyle/>
          <a:p>
            <a:pPr algn="ctr">
              <a:spcBef>
                <a:spcPct val="50000"/>
              </a:spcBef>
            </a:pPr>
            <a:r>
              <a:rPr lang="en-US">
                <a:solidFill>
                  <a:srgbClr val="080808"/>
                </a:solidFill>
              </a:rPr>
              <a:t>Staffing</a:t>
            </a:r>
          </a:p>
        </p:txBody>
      </p:sp>
      <p:sp>
        <p:nvSpPr>
          <p:cNvPr id="9228" name="Text Box 12"/>
          <p:cNvSpPr txBox="1">
            <a:spLocks noChangeArrowheads="1"/>
          </p:cNvSpPr>
          <p:nvPr/>
        </p:nvSpPr>
        <p:spPr bwMode="auto">
          <a:xfrm rot="4250616">
            <a:off x="1782762" y="3611563"/>
            <a:ext cx="2193925" cy="641350"/>
          </a:xfrm>
          <a:prstGeom prst="rect">
            <a:avLst/>
          </a:prstGeom>
          <a:noFill/>
          <a:ln w="9525">
            <a:noFill/>
            <a:miter lim="800000"/>
            <a:headEnd/>
            <a:tailEnd/>
          </a:ln>
        </p:spPr>
        <p:txBody>
          <a:bodyPr>
            <a:spAutoFit/>
          </a:bodyPr>
          <a:lstStyle/>
          <a:p>
            <a:pPr algn="ctr">
              <a:spcBef>
                <a:spcPct val="50000"/>
              </a:spcBef>
            </a:pPr>
            <a:r>
              <a:rPr lang="en-US">
                <a:solidFill>
                  <a:srgbClr val="080808"/>
                </a:solidFill>
              </a:rPr>
              <a:t>Employee and Labor Relations</a:t>
            </a:r>
          </a:p>
        </p:txBody>
      </p:sp>
      <p:sp>
        <p:nvSpPr>
          <p:cNvPr id="9229" name="Text Box 13"/>
          <p:cNvSpPr txBox="1">
            <a:spLocks noChangeArrowheads="1"/>
          </p:cNvSpPr>
          <p:nvPr/>
        </p:nvSpPr>
        <p:spPr bwMode="auto">
          <a:xfrm>
            <a:off x="3200400" y="5181600"/>
            <a:ext cx="1752600" cy="641350"/>
          </a:xfrm>
          <a:prstGeom prst="rect">
            <a:avLst/>
          </a:prstGeom>
          <a:noFill/>
          <a:ln w="9525">
            <a:noFill/>
            <a:miter lim="800000"/>
            <a:headEnd/>
            <a:tailEnd/>
          </a:ln>
        </p:spPr>
        <p:txBody>
          <a:bodyPr>
            <a:spAutoFit/>
          </a:bodyPr>
          <a:lstStyle/>
          <a:p>
            <a:pPr algn="ctr">
              <a:spcBef>
                <a:spcPct val="50000"/>
              </a:spcBef>
            </a:pPr>
            <a:r>
              <a:rPr lang="en-US">
                <a:solidFill>
                  <a:srgbClr val="080808"/>
                </a:solidFill>
              </a:rPr>
              <a:t>Safety and Health</a:t>
            </a:r>
          </a:p>
        </p:txBody>
      </p:sp>
      <p:sp>
        <p:nvSpPr>
          <p:cNvPr id="9230" name="Text Box 14"/>
          <p:cNvSpPr txBox="1">
            <a:spLocks noChangeArrowheads="1"/>
          </p:cNvSpPr>
          <p:nvPr/>
        </p:nvSpPr>
        <p:spPr bwMode="auto">
          <a:xfrm>
            <a:off x="533400" y="762000"/>
            <a:ext cx="8305800" cy="579438"/>
          </a:xfrm>
          <a:prstGeom prst="rect">
            <a:avLst/>
          </a:prstGeom>
          <a:noFill/>
          <a:ln w="9525">
            <a:noFill/>
            <a:miter lim="800000"/>
            <a:headEnd/>
            <a:tailEnd/>
          </a:ln>
        </p:spPr>
        <p:txBody>
          <a:bodyPr>
            <a:spAutoFit/>
          </a:bodyPr>
          <a:lstStyle/>
          <a:p>
            <a:pPr algn="ctr">
              <a:spcBef>
                <a:spcPct val="50000"/>
              </a:spcBef>
            </a:pPr>
            <a:r>
              <a:rPr lang="en-US" sz="3200" dirty="0"/>
              <a:t> Human Resource </a:t>
            </a:r>
            <a:r>
              <a:rPr lang="en-US" sz="3200" dirty="0" smtClean="0"/>
              <a:t>Management</a:t>
            </a:r>
            <a:endParaRPr lang="en-US" sz="3200" dirty="0"/>
          </a:p>
        </p:txBody>
      </p:sp>
      <p:sp>
        <p:nvSpPr>
          <p:cNvPr id="9231" name="Line 15"/>
          <p:cNvSpPr>
            <a:spLocks noChangeShapeType="1"/>
          </p:cNvSpPr>
          <p:nvPr/>
        </p:nvSpPr>
        <p:spPr bwMode="auto">
          <a:xfrm flipV="1">
            <a:off x="4648200" y="1981200"/>
            <a:ext cx="914400" cy="685800"/>
          </a:xfrm>
          <a:prstGeom prst="line">
            <a:avLst/>
          </a:prstGeom>
          <a:noFill/>
          <a:ln w="9525">
            <a:solidFill>
              <a:srgbClr val="080808"/>
            </a:solidFill>
            <a:round/>
            <a:headEnd/>
            <a:tailEnd/>
          </a:ln>
        </p:spPr>
        <p:txBody>
          <a:bodyPr/>
          <a:lstStyle/>
          <a:p>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ím 1"/>
          <p:cNvSpPr>
            <a:spLocks noGrp="1"/>
          </p:cNvSpPr>
          <p:nvPr>
            <p:ph type="title"/>
          </p:nvPr>
        </p:nvSpPr>
        <p:spPr/>
        <p:txBody>
          <a:bodyPr>
            <a:normAutofit/>
          </a:bodyPr>
          <a:lstStyle/>
          <a:p>
            <a:pPr eaLnBrk="1" hangingPunct="1"/>
            <a:r>
              <a:rPr lang="hu-HU" sz="4800" b="1" dirty="0" smtClean="0"/>
              <a:t>The Harvard Framework</a:t>
            </a:r>
            <a:endParaRPr lang="en-GB" sz="4800" b="1" dirty="0" smtClean="0"/>
          </a:p>
        </p:txBody>
      </p:sp>
      <p:pic>
        <p:nvPicPr>
          <p:cNvPr id="10243" name="Picture 2"/>
          <p:cNvPicPr>
            <a:picLocks noChangeAspect="1" noChangeArrowheads="1"/>
          </p:cNvPicPr>
          <p:nvPr/>
        </p:nvPicPr>
        <p:blipFill>
          <a:blip r:embed="rId2"/>
          <a:srcRect/>
          <a:stretch>
            <a:fillRect/>
          </a:stretch>
        </p:blipFill>
        <p:spPr bwMode="auto">
          <a:xfrm>
            <a:off x="0" y="1341438"/>
            <a:ext cx="8918575" cy="5289550"/>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84414"/>
            <a:ext cx="9144000" cy="1200329"/>
          </a:xfrm>
          <a:prstGeom prst="rect">
            <a:avLst/>
          </a:prstGeom>
        </p:spPr>
        <p:txBody>
          <a:bodyPr wrap="square">
            <a:spAutoFit/>
          </a:bodyPr>
          <a:lstStyle/>
          <a:p>
            <a:pPr algn="ctr"/>
            <a:r>
              <a:rPr lang="en-US" sz="36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Why Is Human Resource Management Important to All </a:t>
            </a:r>
            <a:r>
              <a:rPr lang="en-US" sz="36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Managers?</a:t>
            </a:r>
            <a:endParaRPr lang="en-US" sz="36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 name="Rectangle 4"/>
          <p:cNvSpPr/>
          <p:nvPr/>
        </p:nvSpPr>
        <p:spPr>
          <a:xfrm>
            <a:off x="990600" y="2054074"/>
            <a:ext cx="7543800" cy="4433073"/>
          </a:xfrm>
          <a:prstGeom prst="rect">
            <a:avLst/>
          </a:prstGeom>
        </p:spPr>
        <p:txBody>
          <a:bodyPr wrap="square">
            <a:spAutoFit/>
          </a:bodyPr>
          <a:lstStyle/>
          <a:p>
            <a:pPr marL="457200" indent="-457200">
              <a:lnSpc>
                <a:spcPct val="150000"/>
              </a:lnSpc>
              <a:buFont typeface="Arial" panose="020B0604020202020204" pitchFamily="34" charset="0"/>
              <a:buChar char="•"/>
            </a:pPr>
            <a:r>
              <a:rPr lang="en-US" sz="3200" b="1" dirty="0">
                <a:latin typeface="Arial" panose="020B0604020202020204" pitchFamily="34" charset="0"/>
                <a:cs typeface="Arial" panose="020B0604020202020204" pitchFamily="34" charset="0"/>
              </a:rPr>
              <a:t>N</a:t>
            </a:r>
            <a:r>
              <a:rPr lang="en-US" sz="3200" b="1" dirty="0" smtClean="0">
                <a:latin typeface="Arial" panose="020B0604020202020204" pitchFamily="34" charset="0"/>
                <a:cs typeface="Arial" panose="020B0604020202020204" pitchFamily="34" charset="0"/>
              </a:rPr>
              <a:t>o </a:t>
            </a:r>
            <a:r>
              <a:rPr lang="en-US" sz="3200" b="1" dirty="0">
                <a:latin typeface="Arial" panose="020B0604020202020204" pitchFamily="34" charset="0"/>
                <a:cs typeface="Arial" panose="020B0604020202020204" pitchFamily="34" charset="0"/>
              </a:rPr>
              <a:t>manager wants to:</a:t>
            </a:r>
          </a:p>
          <a:p>
            <a:pPr marL="914400" lvl="1" indent="-457200">
              <a:lnSpc>
                <a:spcPct val="150000"/>
              </a:lnSpc>
              <a:buFont typeface="Courier New" panose="02070309020205020404" pitchFamily="49" charset="0"/>
              <a:buChar char="o"/>
            </a:pPr>
            <a:r>
              <a:rPr lang="en-US" sz="3200" b="1" dirty="0">
                <a:latin typeface="Arial" panose="020B0604020202020204" pitchFamily="34" charset="0"/>
                <a:cs typeface="Arial" panose="020B0604020202020204" pitchFamily="34" charset="0"/>
              </a:rPr>
              <a:t>Hire the wrong person for the job</a:t>
            </a:r>
          </a:p>
          <a:p>
            <a:pPr marL="914400" lvl="1" indent="-457200">
              <a:lnSpc>
                <a:spcPct val="150000"/>
              </a:lnSpc>
              <a:buFont typeface="Courier New" panose="02070309020205020404" pitchFamily="49" charset="0"/>
              <a:buChar char="o"/>
            </a:pPr>
            <a:r>
              <a:rPr lang="en-US" sz="3200" b="1" dirty="0">
                <a:latin typeface="Arial" panose="020B0604020202020204" pitchFamily="34" charset="0"/>
                <a:cs typeface="Arial" panose="020B0604020202020204" pitchFamily="34" charset="0"/>
              </a:rPr>
              <a:t>Experience high turnover</a:t>
            </a:r>
          </a:p>
          <a:p>
            <a:pPr marL="914400" lvl="1" indent="-457200">
              <a:lnSpc>
                <a:spcPct val="150000"/>
              </a:lnSpc>
              <a:buFont typeface="Courier New" panose="02070309020205020404" pitchFamily="49" charset="0"/>
              <a:buChar char="o"/>
            </a:pPr>
            <a:r>
              <a:rPr lang="en-US" sz="3200" b="1" dirty="0">
                <a:latin typeface="Arial" panose="020B0604020202020204" pitchFamily="34" charset="0"/>
                <a:cs typeface="Arial" panose="020B0604020202020204" pitchFamily="34" charset="0"/>
              </a:rPr>
              <a:t>Have your </a:t>
            </a:r>
            <a:r>
              <a:rPr lang="en-US" sz="3200" b="1" dirty="0" smtClean="0">
                <a:latin typeface="Arial" panose="020B0604020202020204" pitchFamily="34" charset="0"/>
                <a:cs typeface="Arial" panose="020B0604020202020204" pitchFamily="34" charset="0"/>
              </a:rPr>
              <a:t>employees not </a:t>
            </a:r>
            <a:r>
              <a:rPr lang="en-US" sz="3200" b="1" dirty="0">
                <a:latin typeface="Arial" panose="020B0604020202020204" pitchFamily="34" charset="0"/>
                <a:cs typeface="Arial" panose="020B0604020202020204" pitchFamily="34" charset="0"/>
              </a:rPr>
              <a:t>doing their </a:t>
            </a:r>
            <a:r>
              <a:rPr lang="en-US" sz="3200" b="1" dirty="0" smtClean="0">
                <a:latin typeface="Arial" panose="020B0604020202020204" pitchFamily="34" charset="0"/>
                <a:cs typeface="Arial" panose="020B0604020202020204" pitchFamily="34" charset="0"/>
              </a:rPr>
              <a:t>best</a:t>
            </a:r>
          </a:p>
          <a:p>
            <a:pPr marL="457200" indent="-457200">
              <a:lnSpc>
                <a:spcPct val="150000"/>
              </a:lnSpc>
              <a:buFont typeface="Arial" panose="020B0604020202020204" pitchFamily="34" charset="0"/>
              <a:buChar char="•"/>
            </a:pPr>
            <a:endParaRPr lang="en-US"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5757200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0" y="0"/>
            <a:ext cx="9144000" cy="725488"/>
          </a:xfrm>
        </p:spPr>
        <p:txBody>
          <a:bodyPr rtlCol="0">
            <a:noAutofit/>
          </a:bodyPr>
          <a:lstStyle/>
          <a:p>
            <a:pPr eaLnBrk="1" fontAlgn="auto" hangingPunct="1">
              <a:spcAft>
                <a:spcPts val="0"/>
              </a:spcAft>
              <a:defRPr/>
            </a:pPr>
            <a:r>
              <a:rPr lang="en-US" sz="5400" b="1" dirty="0" smtClean="0"/>
              <a:t>Aims </a:t>
            </a:r>
            <a:r>
              <a:rPr lang="hu-HU" sz="5400" b="1" dirty="0" smtClean="0"/>
              <a:t>of HRM</a:t>
            </a:r>
          </a:p>
        </p:txBody>
      </p:sp>
      <p:sp>
        <p:nvSpPr>
          <p:cNvPr id="12291" name="Rectangle 3"/>
          <p:cNvSpPr>
            <a:spLocks noGrp="1" noChangeArrowheads="1"/>
          </p:cNvSpPr>
          <p:nvPr>
            <p:ph type="body" idx="1"/>
          </p:nvPr>
        </p:nvSpPr>
        <p:spPr>
          <a:xfrm>
            <a:off x="179388" y="762000"/>
            <a:ext cx="8715375" cy="5456237"/>
          </a:xfrm>
        </p:spPr>
        <p:txBody>
          <a:bodyPr>
            <a:noAutofit/>
          </a:bodyPr>
          <a:lstStyle/>
          <a:p>
            <a:pPr marL="514350" indent="-514350" eaLnBrk="1" hangingPunct="1">
              <a:buFontTx/>
              <a:buAutoNum type="arabicPeriod"/>
            </a:pPr>
            <a:r>
              <a:rPr lang="en-US" sz="2600" b="1" dirty="0" smtClean="0"/>
              <a:t>Organizational effectiveness </a:t>
            </a:r>
            <a:r>
              <a:rPr lang="en-US" sz="2600" dirty="0" smtClean="0"/>
              <a:t>(HRM makes a significant impact on firm performance)</a:t>
            </a:r>
          </a:p>
          <a:p>
            <a:pPr marL="514350" indent="-514350" eaLnBrk="1" hangingPunct="1">
              <a:buFontTx/>
              <a:buAutoNum type="arabicPeriod"/>
            </a:pPr>
            <a:r>
              <a:rPr lang="en-US" sz="2600" b="1" dirty="0" smtClean="0"/>
              <a:t>Human capital management</a:t>
            </a:r>
            <a:r>
              <a:rPr lang="en-US" sz="2600" dirty="0" smtClean="0"/>
              <a:t> (HC is the prime asset – the aim is to develop the inherent capacities of people)</a:t>
            </a:r>
          </a:p>
          <a:p>
            <a:pPr marL="514350" indent="-514350" eaLnBrk="1" hangingPunct="1">
              <a:buFontTx/>
              <a:buAutoNum type="arabicPeriod"/>
            </a:pPr>
            <a:r>
              <a:rPr lang="en-US" sz="2600" b="1" dirty="0" smtClean="0"/>
              <a:t>Knowledge management </a:t>
            </a:r>
            <a:r>
              <a:rPr lang="en-US" sz="2600" dirty="0" smtClean="0"/>
              <a:t>(support the development of firm-specific knowledge)</a:t>
            </a:r>
          </a:p>
          <a:p>
            <a:pPr marL="514350" indent="-514350" eaLnBrk="1" hangingPunct="1">
              <a:buFontTx/>
              <a:buAutoNum type="arabicPeriod"/>
            </a:pPr>
            <a:r>
              <a:rPr lang="en-US" sz="2600" b="1" dirty="0" smtClean="0"/>
              <a:t>Reward management</a:t>
            </a:r>
            <a:r>
              <a:rPr lang="hu-HU" sz="2600" b="1" dirty="0" smtClean="0"/>
              <a:t> (</a:t>
            </a:r>
            <a:r>
              <a:rPr lang="hu-HU" sz="2600" dirty="0" smtClean="0"/>
              <a:t>enhance motivation, job engagement)</a:t>
            </a:r>
            <a:endParaRPr lang="en-US" sz="2600" dirty="0" smtClean="0"/>
          </a:p>
          <a:p>
            <a:pPr marL="514350" indent="-514350" eaLnBrk="1" hangingPunct="1">
              <a:buFontTx/>
              <a:buAutoNum type="arabicPeriod"/>
            </a:pPr>
            <a:r>
              <a:rPr lang="en-US" sz="2600" b="1" dirty="0" smtClean="0"/>
              <a:t>Employee relations </a:t>
            </a:r>
            <a:r>
              <a:rPr lang="en-US" sz="2600" dirty="0" smtClean="0"/>
              <a:t>(harmonious</a:t>
            </a:r>
            <a:r>
              <a:rPr lang="hu-HU" sz="2600" dirty="0" smtClean="0"/>
              <a:t> relationship between partners)</a:t>
            </a:r>
          </a:p>
          <a:p>
            <a:pPr marL="514350" indent="-514350" eaLnBrk="1" hangingPunct="1">
              <a:buFontTx/>
              <a:buAutoNum type="arabicPeriod"/>
            </a:pPr>
            <a:r>
              <a:rPr lang="hu-HU" sz="2600" b="1" dirty="0" smtClean="0"/>
              <a:t>Meeting diverse needs </a:t>
            </a:r>
            <a:r>
              <a:rPr lang="hu-HU" sz="2600" dirty="0" smtClean="0"/>
              <a:t>(stakeholders, workforce)</a:t>
            </a:r>
          </a:p>
          <a:p>
            <a:pPr marL="514350" indent="-514350" eaLnBrk="1" hangingPunct="1">
              <a:buFontTx/>
              <a:buAutoNum type="arabicPeriod"/>
            </a:pPr>
            <a:r>
              <a:rPr lang="hu-HU" sz="2600" b="1" dirty="0" smtClean="0"/>
              <a:t>Bridging the gap between rhetoric and reality </a:t>
            </a:r>
            <a:r>
              <a:rPr lang="hu-HU" sz="2600" dirty="0" smtClean="0"/>
              <a:t>(HRM is to bridge the gap – and to ensure that aspirations are translated to effective action</a:t>
            </a:r>
            <a:r>
              <a:rPr lang="en-US" sz="2600" dirty="0" smtClean="0"/>
              <a:t> </a:t>
            </a:r>
          </a:p>
          <a:p>
            <a:pPr marL="514350" indent="-514350" eaLnBrk="1" hangingPunct="1">
              <a:buFontTx/>
              <a:buAutoNum type="arabicPeriod"/>
            </a:pPr>
            <a:endParaRPr lang="hu-HU" sz="2600" dirty="0" smtClean="0"/>
          </a:p>
          <a:p>
            <a:pPr marL="514350" indent="-514350" eaLnBrk="1" hangingPunct="1">
              <a:buFontTx/>
              <a:buAutoNum type="arabicPeriod"/>
            </a:pPr>
            <a:endParaRPr lang="en-US" sz="2600" dirty="0" smtClean="0"/>
          </a:p>
        </p:txBody>
      </p:sp>
    </p:spTree>
  </p:cSld>
  <p:clrMapOvr>
    <a:masterClrMapping/>
  </p:clrMapOvr>
  <p:transition>
    <p:rand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ím 1"/>
          <p:cNvSpPr>
            <a:spLocks noGrp="1"/>
          </p:cNvSpPr>
          <p:nvPr>
            <p:ph type="title"/>
          </p:nvPr>
        </p:nvSpPr>
        <p:spPr/>
        <p:txBody>
          <a:bodyPr>
            <a:normAutofit/>
          </a:bodyPr>
          <a:lstStyle/>
          <a:p>
            <a:pPr eaLnBrk="1" hangingPunct="1"/>
            <a:r>
              <a:rPr lang="hu-HU" sz="5400" b="1" dirty="0" smtClean="0"/>
              <a:t>HRM concepts</a:t>
            </a:r>
            <a:endParaRPr lang="en-GB" sz="5400" b="1" dirty="0" smtClean="0"/>
          </a:p>
        </p:txBody>
      </p:sp>
      <p:sp>
        <p:nvSpPr>
          <p:cNvPr id="6" name="Rectangle 3"/>
          <p:cNvSpPr txBox="1">
            <a:spLocks noChangeArrowheads="1"/>
          </p:cNvSpPr>
          <p:nvPr/>
        </p:nvSpPr>
        <p:spPr>
          <a:xfrm>
            <a:off x="457200" y="2133600"/>
            <a:ext cx="8229600" cy="3816350"/>
          </a:xfrm>
          <a:prstGeom prst="rect">
            <a:avLst/>
          </a:prstGeom>
        </p:spPr>
        <p:txBody>
          <a:bodyPr>
            <a:normAutofit/>
          </a:bodyPr>
          <a:lstStyle/>
          <a:p>
            <a:pPr marL="342900" indent="-342900" fontAlgn="auto">
              <a:lnSpc>
                <a:spcPct val="90000"/>
              </a:lnSpc>
              <a:spcBef>
                <a:spcPct val="20000"/>
              </a:spcBef>
              <a:spcAft>
                <a:spcPts val="0"/>
              </a:spcAft>
              <a:buFont typeface="Arial" pitchFamily="34" charset="0"/>
              <a:buChar char="•"/>
              <a:defRPr/>
            </a:pPr>
            <a:endParaRPr lang="pl-PL" sz="2800" dirty="0">
              <a:latin typeface="+mj-lt"/>
              <a:cs typeface="+mn-cs"/>
            </a:endParaRPr>
          </a:p>
        </p:txBody>
      </p:sp>
      <p:sp>
        <p:nvSpPr>
          <p:cNvPr id="13316" name="pole tekstowe 6"/>
          <p:cNvSpPr txBox="1">
            <a:spLocks noChangeArrowheads="1"/>
          </p:cNvSpPr>
          <p:nvPr/>
        </p:nvSpPr>
        <p:spPr bwMode="auto">
          <a:xfrm>
            <a:off x="2916238" y="1628775"/>
            <a:ext cx="3384550" cy="1108075"/>
          </a:xfrm>
          <a:prstGeom prst="rect">
            <a:avLst/>
          </a:prstGeom>
          <a:noFill/>
          <a:ln w="9525">
            <a:noFill/>
            <a:miter lim="800000"/>
            <a:headEnd/>
            <a:tailEnd/>
          </a:ln>
        </p:spPr>
        <p:txBody>
          <a:bodyPr>
            <a:spAutoFit/>
          </a:bodyPr>
          <a:lstStyle/>
          <a:p>
            <a:r>
              <a:rPr lang="en-US" b="1">
                <a:latin typeface="Calibri" pitchFamily="34" charset="0"/>
              </a:rPr>
              <a:t>People Management</a:t>
            </a:r>
          </a:p>
          <a:p>
            <a:r>
              <a:rPr lang="en-US" sz="1600">
                <a:latin typeface="Calibri" pitchFamily="34" charset="0"/>
              </a:rPr>
              <a:t>The policies and practice which govern how people are managed and developed in organizations </a:t>
            </a:r>
          </a:p>
        </p:txBody>
      </p:sp>
      <p:sp>
        <p:nvSpPr>
          <p:cNvPr id="13317" name="pole tekstowe 7"/>
          <p:cNvSpPr txBox="1">
            <a:spLocks noChangeArrowheads="1"/>
          </p:cNvSpPr>
          <p:nvPr/>
        </p:nvSpPr>
        <p:spPr bwMode="auto">
          <a:xfrm>
            <a:off x="5724525" y="2852738"/>
            <a:ext cx="3384550" cy="2093912"/>
          </a:xfrm>
          <a:prstGeom prst="rect">
            <a:avLst/>
          </a:prstGeom>
          <a:noFill/>
          <a:ln w="9525">
            <a:noFill/>
            <a:miter lim="800000"/>
            <a:headEnd/>
            <a:tailEnd/>
          </a:ln>
        </p:spPr>
        <p:txBody>
          <a:bodyPr>
            <a:spAutoFit/>
          </a:bodyPr>
          <a:lstStyle/>
          <a:p>
            <a:r>
              <a:rPr lang="en-US" b="1">
                <a:latin typeface="Calibri" pitchFamily="34" charset="0"/>
              </a:rPr>
              <a:t>Human Capital Management</a:t>
            </a:r>
          </a:p>
          <a:p>
            <a:r>
              <a:rPr lang="en-US" sz="1600">
                <a:latin typeface="Calibri" pitchFamily="34" charset="0"/>
              </a:rPr>
              <a:t>An approach to obtain</a:t>
            </a:r>
            <a:r>
              <a:rPr lang="hu-HU" sz="1600">
                <a:latin typeface="Calibri" pitchFamily="34" charset="0"/>
              </a:rPr>
              <a:t>in</a:t>
            </a:r>
            <a:r>
              <a:rPr lang="en-US" sz="1600">
                <a:latin typeface="Calibri" pitchFamily="34" charset="0"/>
              </a:rPr>
              <a:t>g, analyzing and reporting on data which informs the direction of value adding people management strategic investment and operational decisions at corporate level  and at the level of front line management  </a:t>
            </a:r>
          </a:p>
        </p:txBody>
      </p:sp>
      <p:sp>
        <p:nvSpPr>
          <p:cNvPr id="13318" name="pole tekstowe 8"/>
          <p:cNvSpPr txBox="1">
            <a:spLocks noChangeArrowheads="1"/>
          </p:cNvSpPr>
          <p:nvPr/>
        </p:nvSpPr>
        <p:spPr bwMode="auto">
          <a:xfrm>
            <a:off x="0" y="2828925"/>
            <a:ext cx="3384550" cy="2400300"/>
          </a:xfrm>
          <a:prstGeom prst="rect">
            <a:avLst/>
          </a:prstGeom>
          <a:noFill/>
          <a:ln w="9525">
            <a:noFill/>
            <a:miter lim="800000"/>
            <a:headEnd/>
            <a:tailEnd/>
          </a:ln>
        </p:spPr>
        <p:txBody>
          <a:bodyPr>
            <a:spAutoFit/>
          </a:bodyPr>
          <a:lstStyle/>
          <a:p>
            <a:r>
              <a:rPr lang="en-US" b="1">
                <a:latin typeface="Calibri" pitchFamily="34" charset="0"/>
              </a:rPr>
              <a:t>Human Resources Management</a:t>
            </a:r>
          </a:p>
          <a:p>
            <a:r>
              <a:rPr lang="en-US" sz="1600">
                <a:latin typeface="Calibri" pitchFamily="34" charset="0"/>
              </a:rPr>
              <a:t>The strategic and coherent approach to the management the most of organization’s most valued assets – the people working there who individually and collectively contribute to the achievements of its objectives</a:t>
            </a:r>
          </a:p>
          <a:p>
            <a:endParaRPr lang="en-US">
              <a:solidFill>
                <a:srgbClr val="339966"/>
              </a:solidFill>
              <a:latin typeface="Calibri" pitchFamily="34" charset="0"/>
            </a:endParaRPr>
          </a:p>
          <a:p>
            <a:endParaRPr lang="en-US">
              <a:solidFill>
                <a:srgbClr val="339966"/>
              </a:solidFill>
              <a:latin typeface="Calibri" pitchFamily="34" charset="0"/>
            </a:endParaRPr>
          </a:p>
        </p:txBody>
      </p:sp>
      <p:sp>
        <p:nvSpPr>
          <p:cNvPr id="13319" name="pole tekstowe 9"/>
          <p:cNvSpPr txBox="1">
            <a:spLocks noChangeArrowheads="1"/>
          </p:cNvSpPr>
          <p:nvPr/>
        </p:nvSpPr>
        <p:spPr bwMode="auto">
          <a:xfrm>
            <a:off x="2771775" y="4868863"/>
            <a:ext cx="3384550" cy="1354137"/>
          </a:xfrm>
          <a:prstGeom prst="rect">
            <a:avLst/>
          </a:prstGeom>
          <a:noFill/>
          <a:ln w="9525">
            <a:noFill/>
            <a:miter lim="800000"/>
            <a:headEnd/>
            <a:tailEnd/>
          </a:ln>
        </p:spPr>
        <p:txBody>
          <a:bodyPr>
            <a:spAutoFit/>
          </a:bodyPr>
          <a:lstStyle/>
          <a:p>
            <a:r>
              <a:rPr lang="en-US" b="1">
                <a:latin typeface="Calibri" pitchFamily="34" charset="0"/>
              </a:rPr>
              <a:t>Personnel Management</a:t>
            </a:r>
            <a:endParaRPr lang="en-US">
              <a:latin typeface="Calibri" pitchFamily="34" charset="0"/>
            </a:endParaRPr>
          </a:p>
          <a:p>
            <a:r>
              <a:rPr lang="en-US" sz="1600">
                <a:latin typeface="Calibri" pitchFamily="34" charset="0"/>
              </a:rPr>
              <a:t>Personnel </a:t>
            </a:r>
            <a:r>
              <a:rPr lang="pl-PL" sz="1600">
                <a:latin typeface="Calibri" pitchFamily="34" charset="0"/>
              </a:rPr>
              <a:t>m</a:t>
            </a:r>
            <a:r>
              <a:rPr lang="en-US" sz="1600">
                <a:latin typeface="Calibri" pitchFamily="34" charset="0"/>
              </a:rPr>
              <a:t>management  is concerned with obtaing, organizing and motivating human resources required by enterprise</a:t>
            </a:r>
          </a:p>
        </p:txBody>
      </p:sp>
      <p:cxnSp>
        <p:nvCxnSpPr>
          <p:cNvPr id="12" name="Łącznik prosty ze strzałką 12"/>
          <p:cNvCxnSpPr/>
          <p:nvPr/>
        </p:nvCxnSpPr>
        <p:spPr>
          <a:xfrm>
            <a:off x="3563938" y="3933825"/>
            <a:ext cx="1871662"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3" name="Łącznik prosty ze strzałką 14"/>
          <p:cNvCxnSpPr/>
          <p:nvPr/>
        </p:nvCxnSpPr>
        <p:spPr>
          <a:xfrm rot="5400000">
            <a:off x="3636963" y="3860800"/>
            <a:ext cx="1728788" cy="1587"/>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4" name="Łącznik łamany 16"/>
          <p:cNvCxnSpPr/>
          <p:nvPr/>
        </p:nvCxnSpPr>
        <p:spPr>
          <a:xfrm rot="16200000" flipH="1">
            <a:off x="6264275" y="2168525"/>
            <a:ext cx="1008063" cy="360363"/>
          </a:xfrm>
          <a:prstGeom prst="bentConnector3">
            <a:avLst>
              <a:gd name="adj1" fmla="val -1076"/>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Łącznik łamany 18"/>
          <p:cNvCxnSpPr/>
          <p:nvPr/>
        </p:nvCxnSpPr>
        <p:spPr>
          <a:xfrm rot="5400000">
            <a:off x="1584325" y="2241550"/>
            <a:ext cx="1008063" cy="360363"/>
          </a:xfrm>
          <a:prstGeom prst="bentConnector3">
            <a:avLst>
              <a:gd name="adj1" fmla="val -1076"/>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Łącznik łamany 19"/>
          <p:cNvCxnSpPr/>
          <p:nvPr/>
        </p:nvCxnSpPr>
        <p:spPr>
          <a:xfrm rot="5400000" flipH="1">
            <a:off x="1655763" y="5192713"/>
            <a:ext cx="1008062" cy="360362"/>
          </a:xfrm>
          <a:prstGeom prst="bentConnector3">
            <a:avLst>
              <a:gd name="adj1" fmla="val -1076"/>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Łącznik łamany 20"/>
          <p:cNvCxnSpPr/>
          <p:nvPr/>
        </p:nvCxnSpPr>
        <p:spPr>
          <a:xfrm rot="16200000">
            <a:off x="6335713" y="5265738"/>
            <a:ext cx="1008062" cy="360362"/>
          </a:xfrm>
          <a:prstGeom prst="bentConnector3">
            <a:avLst>
              <a:gd name="adj1" fmla="val -1076"/>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76200"/>
            <a:ext cx="8077200" cy="7201972"/>
          </a:xfrm>
          <a:prstGeom prst="rect">
            <a:avLst/>
          </a:prstGeom>
          <a:noFill/>
        </p:spPr>
        <p:txBody>
          <a:bodyPr wrap="square" rtlCol="0">
            <a:spAutoFit/>
          </a:bodyPr>
          <a:lstStyle/>
          <a:p>
            <a:pPr algn="ctr"/>
            <a:r>
              <a:rPr lang="en-US" sz="4800" b="1" dirty="0" smtClean="0"/>
              <a:t>Human Resource Management</a:t>
            </a:r>
          </a:p>
          <a:p>
            <a:pPr algn="ctr"/>
            <a:endParaRPr lang="en-US" sz="3200" b="1" dirty="0">
              <a:solidFill>
                <a:schemeClr val="accent3"/>
              </a:solidFill>
            </a:endParaRPr>
          </a:p>
          <a:p>
            <a:pPr marL="457200" indent="-457200">
              <a:lnSpc>
                <a:spcPct val="150000"/>
              </a:lnSpc>
              <a:buFont typeface="Arial" panose="020B0604020202020204" pitchFamily="34" charset="0"/>
              <a:buChar char="•"/>
            </a:pPr>
            <a:r>
              <a:rPr lang="en-US" sz="2800" b="1" dirty="0">
                <a:latin typeface="Arial" panose="020B0604020202020204" pitchFamily="34" charset="0"/>
                <a:cs typeface="Arial" panose="020B0604020202020204" pitchFamily="34" charset="0"/>
              </a:rPr>
              <a:t>Part of total management process</a:t>
            </a:r>
          </a:p>
          <a:p>
            <a:pPr marL="457200" indent="-457200">
              <a:lnSpc>
                <a:spcPct val="150000"/>
              </a:lnSpc>
              <a:buFont typeface="Arial" panose="020B0604020202020204" pitchFamily="34" charset="0"/>
              <a:buChar char="•"/>
            </a:pPr>
            <a:r>
              <a:rPr lang="en-US" sz="2800" b="1" dirty="0" smtClean="0">
                <a:latin typeface="Arial" panose="020B0604020202020204" pitchFamily="34" charset="0"/>
                <a:cs typeface="Arial" panose="020B0604020202020204" pitchFamily="34" charset="0"/>
              </a:rPr>
              <a:t>Focus </a:t>
            </a:r>
            <a:r>
              <a:rPr lang="en-US" sz="2800" b="1" dirty="0">
                <a:latin typeface="Arial" panose="020B0604020202020204" pitchFamily="34" charset="0"/>
                <a:cs typeface="Arial" panose="020B0604020202020204" pitchFamily="34" charset="0"/>
              </a:rPr>
              <a:t>on staffing processes</a:t>
            </a:r>
          </a:p>
          <a:p>
            <a:pPr marL="742950" lvl="1" indent="-285750">
              <a:buFont typeface="Courier New" panose="02070309020205020404" pitchFamily="49" charset="0"/>
              <a:buChar char="o"/>
            </a:pPr>
            <a:r>
              <a:rPr lang="en-US" sz="2800" b="1" dirty="0">
                <a:latin typeface="Arial" panose="020B0604020202020204" pitchFamily="34" charset="0"/>
                <a:cs typeface="Arial" panose="020B0604020202020204" pitchFamily="34" charset="0"/>
              </a:rPr>
              <a:t>Job analyses</a:t>
            </a:r>
          </a:p>
          <a:p>
            <a:pPr marL="742950" lvl="1" indent="-285750">
              <a:buFont typeface="Courier New" panose="02070309020205020404" pitchFamily="49" charset="0"/>
              <a:buChar char="o"/>
            </a:pPr>
            <a:r>
              <a:rPr lang="en-US" sz="2800" b="1" dirty="0" smtClean="0">
                <a:latin typeface="Arial" panose="020B0604020202020204" pitchFamily="34" charset="0"/>
                <a:cs typeface="Arial" panose="020B0604020202020204" pitchFamily="34" charset="0"/>
              </a:rPr>
              <a:t>Recruiting</a:t>
            </a:r>
          </a:p>
          <a:p>
            <a:pPr marL="742950" lvl="1" indent="-285750">
              <a:buFont typeface="Courier New" panose="02070309020205020404" pitchFamily="49" charset="0"/>
              <a:buChar char="o"/>
            </a:pPr>
            <a:r>
              <a:rPr lang="en-US" sz="2800" b="1" dirty="0" smtClean="0">
                <a:latin typeface="Arial" panose="020B0604020202020204" pitchFamily="34" charset="0"/>
                <a:cs typeface="Arial" panose="020B0604020202020204" pitchFamily="34" charset="0"/>
              </a:rPr>
              <a:t>Selecting</a:t>
            </a:r>
          </a:p>
          <a:p>
            <a:pPr marL="742950" lvl="1" indent="-285750">
              <a:buFont typeface="Courier New" panose="02070309020205020404" pitchFamily="49" charset="0"/>
              <a:buChar char="o"/>
            </a:pPr>
            <a:r>
              <a:rPr lang="en-US" sz="2800" b="1" dirty="0" smtClean="0">
                <a:latin typeface="Arial" panose="020B0604020202020204" pitchFamily="34" charset="0"/>
                <a:cs typeface="Arial" panose="020B0604020202020204" pitchFamily="34" charset="0"/>
              </a:rPr>
              <a:t>Orientation</a:t>
            </a:r>
            <a:endParaRPr lang="en-US" sz="2800" b="1" dirty="0">
              <a:latin typeface="Arial" panose="020B0604020202020204" pitchFamily="34" charset="0"/>
              <a:cs typeface="Arial" panose="020B0604020202020204" pitchFamily="34" charset="0"/>
            </a:endParaRPr>
          </a:p>
          <a:p>
            <a:pPr marL="742950" lvl="1" indent="-285750">
              <a:buFont typeface="Courier New" panose="02070309020205020404" pitchFamily="49" charset="0"/>
              <a:buChar char="o"/>
            </a:pPr>
            <a:r>
              <a:rPr lang="en-US" sz="2800" b="1" dirty="0">
                <a:latin typeface="Arial" panose="020B0604020202020204" pitchFamily="34" charset="0"/>
                <a:cs typeface="Arial" panose="020B0604020202020204" pitchFamily="34" charset="0"/>
              </a:rPr>
              <a:t>Compensation</a:t>
            </a:r>
          </a:p>
          <a:p>
            <a:pPr marL="742950" lvl="1" indent="-285750">
              <a:buFont typeface="Courier New" panose="02070309020205020404" pitchFamily="49" charset="0"/>
              <a:buChar char="o"/>
            </a:pPr>
            <a:r>
              <a:rPr lang="en-US" sz="2800" b="1" dirty="0">
                <a:latin typeface="Arial" panose="020B0604020202020204" pitchFamily="34" charset="0"/>
                <a:cs typeface="Arial" panose="020B0604020202020204" pitchFamily="34" charset="0"/>
              </a:rPr>
              <a:t>Performance</a:t>
            </a:r>
          </a:p>
          <a:p>
            <a:pPr marL="742950" lvl="1" indent="-285750">
              <a:buFont typeface="Courier New" panose="02070309020205020404" pitchFamily="49" charset="0"/>
              <a:buChar char="o"/>
            </a:pPr>
            <a:r>
              <a:rPr lang="en-US" sz="2800" b="1" dirty="0" smtClean="0">
                <a:latin typeface="Arial" panose="020B0604020202020204" pitchFamily="34" charset="0"/>
                <a:cs typeface="Arial" panose="020B0604020202020204" pitchFamily="34" charset="0"/>
              </a:rPr>
              <a:t>Compliance issues</a:t>
            </a:r>
          </a:p>
          <a:p>
            <a:pPr marL="742950" lvl="1" indent="-285750">
              <a:buFont typeface="Courier New" panose="02070309020205020404" pitchFamily="49" charset="0"/>
              <a:buChar char="o"/>
            </a:pPr>
            <a:r>
              <a:rPr lang="en-US" sz="2800" b="1" dirty="0" smtClean="0">
                <a:latin typeface="Arial" panose="020B0604020202020204" pitchFamily="34" charset="0"/>
                <a:cs typeface="Arial" panose="020B0604020202020204" pitchFamily="34" charset="0"/>
              </a:rPr>
              <a:t>Research</a:t>
            </a:r>
          </a:p>
          <a:p>
            <a:pPr marL="742950" lvl="1" indent="-285750">
              <a:buFont typeface="Courier New" panose="02070309020205020404" pitchFamily="49" charset="0"/>
              <a:buChar char="o"/>
            </a:pPr>
            <a:r>
              <a:rPr lang="en-US" sz="2800" b="1" dirty="0" smtClean="0">
                <a:latin typeface="Arial" panose="020B0604020202020204" pitchFamily="34" charset="0"/>
                <a:cs typeface="Arial" panose="020B0604020202020204" pitchFamily="34" charset="0"/>
              </a:rPr>
              <a:t>Training &amp; Development </a:t>
            </a:r>
          </a:p>
          <a:p>
            <a:pPr marL="742950" lvl="1" indent="-285750">
              <a:buFont typeface="Courier New" panose="02070309020205020404" pitchFamily="49" charset="0"/>
              <a:buChar char="o"/>
            </a:pPr>
            <a:r>
              <a:rPr lang="en-US" sz="2800" b="1" dirty="0" smtClean="0">
                <a:latin typeface="Arial" panose="020B0604020202020204" pitchFamily="34" charset="0"/>
                <a:cs typeface="Arial" panose="020B0604020202020204" pitchFamily="34" charset="0"/>
              </a:rPr>
              <a:t>Counseling and Grievance Management</a:t>
            </a:r>
            <a:endParaRPr lang="en-US" sz="2800" dirty="0"/>
          </a:p>
          <a:p>
            <a:endParaRPr lang="en-US" dirty="0"/>
          </a:p>
        </p:txBody>
      </p:sp>
    </p:spTree>
    <p:extLst>
      <p:ext uri="{BB962C8B-B14F-4D97-AF65-F5344CB8AC3E}">
        <p14:creationId xmlns:p14="http://schemas.microsoft.com/office/powerpoint/2010/main" xmlns="" val="35889559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920" y="1530766"/>
            <a:ext cx="7983280" cy="4616648"/>
          </a:xfrm>
          <a:prstGeom prst="rect">
            <a:avLst/>
          </a:prstGeom>
          <a:noFill/>
        </p:spPr>
        <p:txBody>
          <a:bodyPr wrap="square" rtlCol="0">
            <a:spAutoFit/>
          </a:bodyPr>
          <a:lstStyle/>
          <a:p>
            <a:pPr marL="457200" indent="-457200">
              <a:lnSpc>
                <a:spcPct val="150000"/>
              </a:lnSpc>
              <a:buFont typeface="Arial" panose="020B0604020202020204" pitchFamily="34" charset="0"/>
              <a:buChar char="•"/>
            </a:pPr>
            <a:endParaRPr lang="en-US" sz="2800" b="1" dirty="0" smtClean="0">
              <a:latin typeface="Arial" panose="020B0604020202020204" pitchFamily="34" charset="0"/>
              <a:cs typeface="Arial" panose="020B0604020202020204" pitchFamily="34" charset="0"/>
            </a:endParaRPr>
          </a:p>
          <a:p>
            <a:pPr marL="457200" indent="-457200">
              <a:lnSpc>
                <a:spcPct val="150000"/>
              </a:lnSpc>
              <a:buFont typeface="Arial" panose="020B0604020202020204" pitchFamily="34" charset="0"/>
              <a:buChar char="•"/>
            </a:pPr>
            <a:r>
              <a:rPr lang="en-US" sz="2800" b="1" dirty="0" smtClean="0">
                <a:latin typeface="Arial" panose="020B0604020202020204" pitchFamily="34" charset="0"/>
                <a:cs typeface="Arial" panose="020B0604020202020204" pitchFamily="34" charset="0"/>
              </a:rPr>
              <a:t>Technological </a:t>
            </a:r>
            <a:r>
              <a:rPr lang="en-US" sz="2800" b="1" dirty="0">
                <a:latin typeface="Arial" panose="020B0604020202020204" pitchFamily="34" charset="0"/>
                <a:cs typeface="Arial" panose="020B0604020202020204" pitchFamily="34" charset="0"/>
              </a:rPr>
              <a:t>advances</a:t>
            </a:r>
          </a:p>
          <a:p>
            <a:pPr marL="457200" indent="-457200">
              <a:lnSpc>
                <a:spcPct val="150000"/>
              </a:lnSpc>
              <a:buFont typeface="Arial" panose="020B0604020202020204" pitchFamily="34" charset="0"/>
              <a:buChar char="•"/>
            </a:pPr>
            <a:r>
              <a:rPr lang="en-US" sz="2800" b="1" dirty="0" smtClean="0">
                <a:latin typeface="Arial" panose="020B0604020202020204" pitchFamily="34" charset="0"/>
                <a:cs typeface="Arial" panose="020B0604020202020204" pitchFamily="34" charset="0"/>
              </a:rPr>
              <a:t>Globalization </a:t>
            </a:r>
            <a:r>
              <a:rPr lang="en-US" sz="2800" b="1" dirty="0">
                <a:latin typeface="Arial" panose="020B0604020202020204" pitchFamily="34" charset="0"/>
                <a:cs typeface="Arial" panose="020B0604020202020204" pitchFamily="34" charset="0"/>
              </a:rPr>
              <a:t>and competition</a:t>
            </a:r>
            <a:endParaRPr lang="en-US" sz="2800" b="1" dirty="0" smtClean="0">
              <a:latin typeface="Arial" panose="020B0604020202020204" pitchFamily="34" charset="0"/>
              <a:cs typeface="Arial" panose="020B0604020202020204" pitchFamily="34" charset="0"/>
            </a:endParaRPr>
          </a:p>
          <a:p>
            <a:pPr marL="457200" indent="-457200">
              <a:lnSpc>
                <a:spcPct val="150000"/>
              </a:lnSpc>
              <a:buFont typeface="Arial" panose="020B0604020202020204" pitchFamily="34" charset="0"/>
              <a:buChar char="•"/>
            </a:pPr>
            <a:r>
              <a:rPr lang="en-US" sz="2800" b="1" dirty="0" smtClean="0">
                <a:latin typeface="Arial" panose="020B0604020202020204" pitchFamily="34" charset="0"/>
                <a:cs typeface="Arial" panose="020B0604020202020204" pitchFamily="34" charset="0"/>
              </a:rPr>
              <a:t>Indebtedness (“</a:t>
            </a:r>
            <a:r>
              <a:rPr lang="en-US" sz="2800" b="1" dirty="0">
                <a:latin typeface="Arial" panose="020B0604020202020204" pitchFamily="34" charset="0"/>
                <a:cs typeface="Arial" panose="020B0604020202020204" pitchFamily="34" charset="0"/>
              </a:rPr>
              <a:t>Leverage”) </a:t>
            </a:r>
            <a:r>
              <a:rPr lang="en-US" sz="2800" b="1" dirty="0" smtClean="0">
                <a:latin typeface="Arial" panose="020B0604020202020204" pitchFamily="34" charset="0"/>
                <a:cs typeface="Arial" panose="020B0604020202020204" pitchFamily="34" charset="0"/>
              </a:rPr>
              <a:t>deregulation</a:t>
            </a:r>
          </a:p>
          <a:p>
            <a:pPr marL="457200" indent="-457200">
              <a:lnSpc>
                <a:spcPct val="150000"/>
              </a:lnSpc>
              <a:buFont typeface="Arial" panose="020B0604020202020204" pitchFamily="34" charset="0"/>
              <a:buChar char="•"/>
            </a:pPr>
            <a:r>
              <a:rPr lang="en-US" sz="2800" b="1" dirty="0">
                <a:latin typeface="Arial" panose="020B0604020202020204" pitchFamily="34" charset="0"/>
                <a:cs typeface="Arial" panose="020B0604020202020204" pitchFamily="34" charset="0"/>
              </a:rPr>
              <a:t>Trends in the nature of </a:t>
            </a:r>
            <a:r>
              <a:rPr lang="en-US" sz="2800" b="1" dirty="0" smtClean="0">
                <a:latin typeface="Arial" panose="020B0604020202020204" pitchFamily="34" charset="0"/>
                <a:cs typeface="Arial" panose="020B0604020202020204" pitchFamily="34" charset="0"/>
              </a:rPr>
              <a:t>work</a:t>
            </a:r>
          </a:p>
          <a:p>
            <a:pPr marL="457200" indent="-457200">
              <a:lnSpc>
                <a:spcPct val="150000"/>
              </a:lnSpc>
              <a:buFont typeface="Arial" panose="020B0604020202020204" pitchFamily="34" charset="0"/>
              <a:buChar char="•"/>
            </a:pPr>
            <a:r>
              <a:rPr lang="en-US" sz="2800" b="1" dirty="0">
                <a:latin typeface="Arial" panose="020B0604020202020204" pitchFamily="34" charset="0"/>
                <a:cs typeface="Arial" panose="020B0604020202020204" pitchFamily="34" charset="0"/>
              </a:rPr>
              <a:t>Demographic and workforce </a:t>
            </a:r>
            <a:r>
              <a:rPr lang="en-US" sz="2800" b="1" dirty="0" smtClean="0">
                <a:latin typeface="Arial" panose="020B0604020202020204" pitchFamily="34" charset="0"/>
                <a:cs typeface="Arial" panose="020B0604020202020204" pitchFamily="34" charset="0"/>
              </a:rPr>
              <a:t>trends</a:t>
            </a:r>
          </a:p>
          <a:p>
            <a:pPr marL="457200" indent="-457200">
              <a:lnSpc>
                <a:spcPct val="150000"/>
              </a:lnSpc>
              <a:buFont typeface="Arial" panose="020B0604020202020204" pitchFamily="34" charset="0"/>
              <a:buChar char="•"/>
            </a:pPr>
            <a:r>
              <a:rPr lang="en-US" sz="2800" b="1" dirty="0" smtClean="0">
                <a:latin typeface="Arial" panose="020B0604020202020204" pitchFamily="34" charset="0"/>
                <a:cs typeface="Arial" panose="020B0604020202020204" pitchFamily="34" charset="0"/>
              </a:rPr>
              <a:t>Economic challenges and trends</a:t>
            </a:r>
            <a:endParaRPr lang="en-US" sz="2800" b="1" dirty="0">
              <a:latin typeface="Arial" panose="020B0604020202020204" pitchFamily="34" charset="0"/>
              <a:cs typeface="Arial" panose="020B0604020202020204" pitchFamily="34" charset="0"/>
            </a:endParaRPr>
          </a:p>
        </p:txBody>
      </p:sp>
      <p:sp>
        <p:nvSpPr>
          <p:cNvPr id="5" name="TextBox 4"/>
          <p:cNvSpPr txBox="1"/>
          <p:nvPr/>
        </p:nvSpPr>
        <p:spPr>
          <a:xfrm>
            <a:off x="228600" y="381000"/>
            <a:ext cx="8658447" cy="1323439"/>
          </a:xfrm>
          <a:prstGeom prst="rect">
            <a:avLst/>
          </a:prstGeom>
          <a:noFill/>
        </p:spPr>
        <p:txBody>
          <a:bodyPr wrap="square" rtlCol="0">
            <a:spAutoFit/>
          </a:bodyPr>
          <a:lstStyle/>
          <a:p>
            <a:pPr algn="ctr"/>
            <a:r>
              <a:rPr lang="en-US" sz="4000" b="1" dirty="0">
                <a:latin typeface="Arial" panose="020B0604020202020204" pitchFamily="34" charset="0"/>
                <a:cs typeface="Arial" panose="020B0604020202020204" pitchFamily="34" charset="0"/>
              </a:rPr>
              <a:t>Trends in Human Resource </a:t>
            </a:r>
            <a:r>
              <a:rPr lang="en-US" sz="4000" b="1" dirty="0" smtClean="0">
                <a:latin typeface="Arial" panose="020B0604020202020204" pitchFamily="34" charset="0"/>
                <a:cs typeface="Arial" panose="020B0604020202020204" pitchFamily="34" charset="0"/>
              </a:rPr>
              <a:t>                        </a:t>
            </a:r>
            <a:r>
              <a:rPr lang="en-US" sz="4000" b="1" dirty="0">
                <a:latin typeface="Arial" panose="020B0604020202020204" pitchFamily="34" charset="0"/>
                <a:cs typeface="Arial" panose="020B0604020202020204" pitchFamily="34" charset="0"/>
              </a:rPr>
              <a:t> </a:t>
            </a:r>
            <a:r>
              <a:rPr lang="en-US" sz="4000" b="1" dirty="0" smtClean="0">
                <a:latin typeface="Arial" panose="020B0604020202020204" pitchFamily="34" charset="0"/>
                <a:cs typeface="Arial" panose="020B0604020202020204" pitchFamily="34" charset="0"/>
              </a:rPr>
              <a:t>                               Management</a:t>
            </a:r>
            <a:endParaRPr lang="en-US" sz="4000" dirty="0"/>
          </a:p>
        </p:txBody>
      </p:sp>
    </p:spTree>
    <p:extLst>
      <p:ext uri="{BB962C8B-B14F-4D97-AF65-F5344CB8AC3E}">
        <p14:creationId xmlns:p14="http://schemas.microsoft.com/office/powerpoint/2010/main" xmlns="" val="26989397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89214" y="2026860"/>
            <a:ext cx="6705600" cy="4247317"/>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2800" b="1" dirty="0" smtClean="0">
                <a:latin typeface="Arial" panose="020B0604020202020204" pitchFamily="34" charset="0"/>
                <a:cs typeface="Arial" panose="020B0604020202020204" pitchFamily="34" charset="0"/>
              </a:rPr>
              <a:t>More knowledge work</a:t>
            </a:r>
          </a:p>
          <a:p>
            <a:pPr marL="285750" indent="-285750">
              <a:lnSpc>
                <a:spcPct val="150000"/>
              </a:lnSpc>
              <a:buFont typeface="Arial" panose="020B0604020202020204" pitchFamily="34" charset="0"/>
              <a:buChar char="•"/>
            </a:pPr>
            <a:r>
              <a:rPr lang="en-US" sz="2800" b="1" dirty="0" smtClean="0">
                <a:latin typeface="Arial" panose="020B0604020202020204" pitchFamily="34" charset="0"/>
                <a:cs typeface="Arial" panose="020B0604020202020204" pitchFamily="34" charset="0"/>
              </a:rPr>
              <a:t>Aging workforce</a:t>
            </a:r>
          </a:p>
          <a:p>
            <a:pPr marL="285750" indent="-285750">
              <a:lnSpc>
                <a:spcPct val="150000"/>
              </a:lnSpc>
              <a:buFont typeface="Arial" panose="020B0604020202020204" pitchFamily="34" charset="0"/>
              <a:buChar char="•"/>
            </a:pPr>
            <a:r>
              <a:rPr lang="en-US" sz="2800" b="1" dirty="0" smtClean="0">
                <a:latin typeface="Arial" panose="020B0604020202020204" pitchFamily="34" charset="0"/>
                <a:cs typeface="Arial" panose="020B0604020202020204" pitchFamily="34" charset="0"/>
              </a:rPr>
              <a:t>Economic downturn</a:t>
            </a:r>
          </a:p>
          <a:p>
            <a:pPr marL="285750" indent="-285750">
              <a:lnSpc>
                <a:spcPct val="150000"/>
              </a:lnSpc>
              <a:buFont typeface="Arial" panose="020B0604020202020204" pitchFamily="34" charset="0"/>
              <a:buChar char="•"/>
            </a:pPr>
            <a:r>
              <a:rPr lang="en-US" sz="2800" b="1" dirty="0" smtClean="0">
                <a:latin typeface="Arial" panose="020B0604020202020204" pitchFamily="34" charset="0"/>
                <a:cs typeface="Arial" panose="020B0604020202020204" pitchFamily="34" charset="0"/>
              </a:rPr>
              <a:t>De-leveraging</a:t>
            </a:r>
          </a:p>
          <a:p>
            <a:pPr marL="285750" indent="-285750">
              <a:lnSpc>
                <a:spcPct val="150000"/>
              </a:lnSpc>
              <a:buFont typeface="Arial" panose="020B0604020202020204" pitchFamily="34" charset="0"/>
              <a:buChar char="•"/>
            </a:pPr>
            <a:r>
              <a:rPr lang="en-US" sz="2800" b="1" dirty="0" smtClean="0">
                <a:latin typeface="Arial" panose="020B0604020202020204" pitchFamily="34" charset="0"/>
                <a:cs typeface="Arial" panose="020B0604020202020204" pitchFamily="34" charset="0"/>
              </a:rPr>
              <a:t>Deregulation </a:t>
            </a:r>
            <a:r>
              <a:rPr lang="en-US" sz="2800" b="1" dirty="0">
                <a:latin typeface="Arial" panose="020B0604020202020204" pitchFamily="34" charset="0"/>
                <a:cs typeface="Arial" panose="020B0604020202020204" pitchFamily="34" charset="0"/>
              </a:rPr>
              <a:t>slowdown</a:t>
            </a:r>
          </a:p>
          <a:p>
            <a:pPr marL="285750" indent="-285750">
              <a:lnSpc>
                <a:spcPct val="150000"/>
              </a:lnSpc>
              <a:buFont typeface="Arial" panose="020B0604020202020204" pitchFamily="34" charset="0"/>
              <a:buChar char="•"/>
            </a:pPr>
            <a:r>
              <a:rPr lang="en-US" sz="2800" b="1" dirty="0" smtClean="0">
                <a:latin typeface="Arial" panose="020B0604020202020204" pitchFamily="34" charset="0"/>
                <a:cs typeface="Arial" panose="020B0604020202020204" pitchFamily="34" charset="0"/>
              </a:rPr>
              <a:t>Slower economic growth</a:t>
            </a:r>
          </a:p>
          <a:p>
            <a:endParaRPr lang="en-US" dirty="0"/>
          </a:p>
        </p:txBody>
      </p:sp>
      <p:sp>
        <p:nvSpPr>
          <p:cNvPr id="5" name="TextBox 4"/>
          <p:cNvSpPr txBox="1"/>
          <p:nvPr/>
        </p:nvSpPr>
        <p:spPr>
          <a:xfrm>
            <a:off x="228600" y="381000"/>
            <a:ext cx="8658447" cy="1323439"/>
          </a:xfrm>
          <a:prstGeom prst="rect">
            <a:avLst/>
          </a:prstGeom>
          <a:noFill/>
        </p:spPr>
        <p:txBody>
          <a:bodyPr wrap="square" rtlCol="0">
            <a:spAutoFit/>
          </a:bodyPr>
          <a:lstStyle/>
          <a:p>
            <a:pPr algn="ctr"/>
            <a:r>
              <a:rPr lang="en-US" sz="4000" b="1" dirty="0">
                <a:latin typeface="Arial" panose="020B0604020202020204" pitchFamily="34" charset="0"/>
                <a:cs typeface="Arial" panose="020B0604020202020204" pitchFamily="34" charset="0"/>
              </a:rPr>
              <a:t>Trends in Human Resource </a:t>
            </a:r>
            <a:r>
              <a:rPr lang="en-US" sz="4000" b="1" dirty="0" smtClean="0">
                <a:latin typeface="Arial" panose="020B0604020202020204" pitchFamily="34" charset="0"/>
                <a:cs typeface="Arial" panose="020B0604020202020204" pitchFamily="34" charset="0"/>
              </a:rPr>
              <a:t>                        </a:t>
            </a:r>
            <a:r>
              <a:rPr lang="en-US" sz="4000" b="1" dirty="0">
                <a:latin typeface="Arial" panose="020B0604020202020204" pitchFamily="34" charset="0"/>
                <a:cs typeface="Arial" panose="020B0604020202020204" pitchFamily="34" charset="0"/>
              </a:rPr>
              <a:t> </a:t>
            </a:r>
            <a:r>
              <a:rPr lang="en-US" sz="4000" b="1" dirty="0" smtClean="0">
                <a:latin typeface="Arial" panose="020B0604020202020204" pitchFamily="34" charset="0"/>
                <a:cs typeface="Arial" panose="020B0604020202020204" pitchFamily="34" charset="0"/>
              </a:rPr>
              <a:t>                               Management</a:t>
            </a:r>
            <a:endParaRPr lang="en-US" sz="4000" dirty="0"/>
          </a:p>
        </p:txBody>
      </p:sp>
    </p:spTree>
    <p:extLst>
      <p:ext uri="{BB962C8B-B14F-4D97-AF65-F5344CB8AC3E}">
        <p14:creationId xmlns:p14="http://schemas.microsoft.com/office/powerpoint/2010/main" xmlns="" val="20685862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09600" y="2362200"/>
            <a:ext cx="7848600" cy="1754326"/>
          </a:xfrm>
          <a:prstGeom prst="rect">
            <a:avLst/>
          </a:prstGeom>
          <a:noFill/>
        </p:spPr>
        <p:txBody>
          <a:bodyPr wrap="square" rtlCol="0">
            <a:spAutoFit/>
          </a:bodyPr>
          <a:lstStyle/>
          <a:p>
            <a:pPr algn="ctr"/>
            <a:r>
              <a:rPr lang="en-US" sz="5400" b="1" dirty="0">
                <a:latin typeface="Arial" panose="020B0604020202020204" pitchFamily="34" charset="0"/>
                <a:cs typeface="Arial" panose="020B0604020202020204" pitchFamily="34" charset="0"/>
              </a:rPr>
              <a:t>The New Human Resource </a:t>
            </a:r>
            <a:r>
              <a:rPr lang="en-US" sz="5400" b="1" dirty="0" smtClean="0">
                <a:latin typeface="Arial" panose="020B0604020202020204" pitchFamily="34" charset="0"/>
                <a:cs typeface="Arial" panose="020B0604020202020204" pitchFamily="34" charset="0"/>
              </a:rPr>
              <a:t>Manager</a:t>
            </a:r>
            <a:endParaRPr lang="en-US" sz="5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66963974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301393"/>
            <a:ext cx="9144000" cy="1077218"/>
          </a:xfrm>
          <a:prstGeom prst="rect">
            <a:avLst/>
          </a:prstGeom>
          <a:noFill/>
        </p:spPr>
        <p:txBody>
          <a:bodyPr wrap="square" rtlCol="0">
            <a:spAutoFit/>
          </a:bodyPr>
          <a:lstStyle/>
          <a:p>
            <a:pPr algn="ctr"/>
            <a:r>
              <a:rPr lang="en-US" sz="4000" b="1" dirty="0">
                <a:latin typeface="Arial" panose="020B0604020202020204" pitchFamily="34" charset="0"/>
                <a:cs typeface="Arial" panose="020B0604020202020204" pitchFamily="34" charset="0"/>
              </a:rPr>
              <a:t>The New Human Resource Manager</a:t>
            </a:r>
          </a:p>
          <a:p>
            <a:endParaRPr lang="en-US" sz="2400" dirty="0"/>
          </a:p>
        </p:txBody>
      </p:sp>
      <p:sp>
        <p:nvSpPr>
          <p:cNvPr id="8" name="TextBox 7"/>
          <p:cNvSpPr txBox="1"/>
          <p:nvPr/>
        </p:nvSpPr>
        <p:spPr>
          <a:xfrm>
            <a:off x="762000" y="1144291"/>
            <a:ext cx="8382000" cy="4616648"/>
          </a:xfrm>
          <a:prstGeom prst="rect">
            <a:avLst/>
          </a:prstGeom>
          <a:noFill/>
        </p:spPr>
        <p:txBody>
          <a:bodyPr wrap="square" rtlCol="0">
            <a:spAutoFit/>
          </a:bodyPr>
          <a:lstStyle/>
          <a:p>
            <a:pPr marL="457200" indent="-457200">
              <a:lnSpc>
                <a:spcPct val="150000"/>
              </a:lnSpc>
              <a:buFont typeface="Arial" panose="020B0604020202020204" pitchFamily="34" charset="0"/>
              <a:buChar char="•"/>
            </a:pPr>
            <a:r>
              <a:rPr lang="en-US" sz="2800" b="1" dirty="0" smtClean="0">
                <a:latin typeface="Arial" panose="020B0604020202020204" pitchFamily="34" charset="0"/>
                <a:cs typeface="Arial" panose="020B0604020202020204" pitchFamily="34" charset="0"/>
              </a:rPr>
              <a:t>Focus </a:t>
            </a:r>
            <a:r>
              <a:rPr lang="en-US" sz="2800" b="1" dirty="0">
                <a:latin typeface="Arial" panose="020B0604020202020204" pitchFamily="34" charset="0"/>
                <a:cs typeface="Arial" panose="020B0604020202020204" pitchFamily="34" charset="0"/>
              </a:rPr>
              <a:t>More on </a:t>
            </a:r>
            <a:r>
              <a:rPr lang="en-US" sz="2800" b="1" dirty="0" smtClean="0">
                <a:latin typeface="Arial" panose="020B0604020202020204" pitchFamily="34" charset="0"/>
                <a:cs typeface="Arial" panose="020B0604020202020204" pitchFamily="34" charset="0"/>
              </a:rPr>
              <a:t>Strategy </a:t>
            </a:r>
          </a:p>
          <a:p>
            <a:pPr marL="457200" indent="-457200">
              <a:lnSpc>
                <a:spcPct val="150000"/>
              </a:lnSpc>
              <a:buFont typeface="Arial" panose="020B0604020202020204" pitchFamily="34" charset="0"/>
              <a:buChar char="•"/>
            </a:pPr>
            <a:r>
              <a:rPr lang="en-US" sz="2800" b="1" dirty="0" smtClean="0">
                <a:latin typeface="Arial" panose="020B0604020202020204" pitchFamily="34" charset="0"/>
                <a:cs typeface="Arial" panose="020B0604020202020204" pitchFamily="34" charset="0"/>
              </a:rPr>
              <a:t>Focus </a:t>
            </a:r>
            <a:r>
              <a:rPr lang="en-US" sz="2800" b="1" dirty="0">
                <a:latin typeface="Arial" panose="020B0604020202020204" pitchFamily="34" charset="0"/>
                <a:cs typeface="Arial" panose="020B0604020202020204" pitchFamily="34" charset="0"/>
              </a:rPr>
              <a:t>on Improving Performance</a:t>
            </a:r>
            <a:endParaRPr lang="en-US" sz="2800" b="1" dirty="0" smtClean="0">
              <a:latin typeface="Arial" panose="020B0604020202020204" pitchFamily="34" charset="0"/>
              <a:cs typeface="Arial" panose="020B0604020202020204" pitchFamily="34" charset="0"/>
            </a:endParaRPr>
          </a:p>
          <a:p>
            <a:pPr marL="457200" indent="-457200">
              <a:lnSpc>
                <a:spcPct val="150000"/>
              </a:lnSpc>
              <a:buFont typeface="Arial" panose="020B0604020202020204" pitchFamily="34" charset="0"/>
              <a:buChar char="•"/>
            </a:pPr>
            <a:r>
              <a:rPr lang="en-US" sz="2800" b="1" dirty="0" smtClean="0">
                <a:latin typeface="Arial" panose="020B0604020202020204" pitchFamily="34" charset="0"/>
                <a:cs typeface="Arial" panose="020B0604020202020204" pitchFamily="34" charset="0"/>
              </a:rPr>
              <a:t>Measure </a:t>
            </a:r>
            <a:r>
              <a:rPr lang="en-US" sz="2800" b="1" dirty="0">
                <a:latin typeface="Arial" panose="020B0604020202020204" pitchFamily="34" charset="0"/>
                <a:cs typeface="Arial" panose="020B0604020202020204" pitchFamily="34" charset="0"/>
              </a:rPr>
              <a:t>HR Performance and Results</a:t>
            </a:r>
            <a:endParaRPr lang="en-US" sz="2800" b="1" dirty="0" smtClean="0">
              <a:latin typeface="Arial" panose="020B0604020202020204" pitchFamily="34" charset="0"/>
              <a:cs typeface="Arial" panose="020B0604020202020204" pitchFamily="34" charset="0"/>
            </a:endParaRPr>
          </a:p>
          <a:p>
            <a:pPr marL="457200" indent="-457200">
              <a:lnSpc>
                <a:spcPct val="150000"/>
              </a:lnSpc>
              <a:buFont typeface="Arial" panose="020B0604020202020204" pitchFamily="34" charset="0"/>
              <a:buChar char="•"/>
            </a:pPr>
            <a:r>
              <a:rPr lang="en-US" sz="2800" b="1" dirty="0" smtClean="0">
                <a:latin typeface="Arial" panose="020B0604020202020204" pitchFamily="34" charset="0"/>
                <a:cs typeface="Arial" panose="020B0604020202020204" pitchFamily="34" charset="0"/>
              </a:rPr>
              <a:t>Use </a:t>
            </a:r>
            <a:r>
              <a:rPr lang="en-US" sz="2800" b="1" dirty="0">
                <a:latin typeface="Arial" panose="020B0604020202020204" pitchFamily="34" charset="0"/>
                <a:cs typeface="Arial" panose="020B0604020202020204" pitchFamily="34" charset="0"/>
              </a:rPr>
              <a:t>Evidence-Based Human Resource </a:t>
            </a:r>
            <a:r>
              <a:rPr lang="en-US" sz="2800" b="1" dirty="0" smtClean="0">
                <a:latin typeface="Arial" panose="020B0604020202020204" pitchFamily="34" charset="0"/>
                <a:cs typeface="Arial" panose="020B0604020202020204" pitchFamily="34" charset="0"/>
              </a:rPr>
              <a:t>  Management</a:t>
            </a:r>
            <a:endParaRPr lang="en-US" sz="2800" b="1" dirty="0">
              <a:latin typeface="Arial" panose="020B0604020202020204" pitchFamily="34" charset="0"/>
              <a:cs typeface="Arial" panose="020B0604020202020204" pitchFamily="34" charset="0"/>
            </a:endParaRPr>
          </a:p>
          <a:p>
            <a:pPr marL="457200" indent="-457200">
              <a:lnSpc>
                <a:spcPct val="150000"/>
              </a:lnSpc>
              <a:buFont typeface="Arial" panose="020B0604020202020204" pitchFamily="34" charset="0"/>
              <a:buChar char="•"/>
            </a:pPr>
            <a:r>
              <a:rPr lang="en-US" sz="2800" b="1" dirty="0" smtClean="0">
                <a:latin typeface="Arial" panose="020B0604020202020204" pitchFamily="34" charset="0"/>
                <a:cs typeface="Arial" panose="020B0604020202020204" pitchFamily="34" charset="0"/>
              </a:rPr>
              <a:t>They</a:t>
            </a:r>
            <a:r>
              <a:rPr lang="en-US" sz="2800" dirty="0" smtClean="0"/>
              <a:t> </a:t>
            </a:r>
            <a:r>
              <a:rPr lang="en-US" sz="2800" b="1" dirty="0">
                <a:latin typeface="Arial" panose="020B0604020202020204" pitchFamily="34" charset="0"/>
                <a:cs typeface="Arial" panose="020B0604020202020204" pitchFamily="34" charset="0"/>
              </a:rPr>
              <a:t>Add Value</a:t>
            </a:r>
          </a:p>
          <a:p>
            <a:pPr marL="457200" indent="-457200">
              <a:lnSpc>
                <a:spcPct val="150000"/>
              </a:lnSpc>
              <a:buFont typeface="Arial" panose="020B0604020202020204" pitchFamily="34" charset="0"/>
              <a:buChar char="•"/>
            </a:pPr>
            <a:r>
              <a:rPr lang="en-US" sz="2800" b="1" dirty="0" smtClean="0">
                <a:latin typeface="Arial" panose="020B0604020202020204" pitchFamily="34" charset="0"/>
                <a:cs typeface="Arial" panose="020B0604020202020204" pitchFamily="34" charset="0"/>
              </a:rPr>
              <a:t>They </a:t>
            </a:r>
            <a:r>
              <a:rPr lang="en-US" sz="2800" b="1" dirty="0">
                <a:latin typeface="Arial" panose="020B0604020202020204" pitchFamily="34" charset="0"/>
                <a:cs typeface="Arial" panose="020B0604020202020204" pitchFamily="34" charset="0"/>
              </a:rPr>
              <a:t>Use New Ways to Provide HR Services</a:t>
            </a:r>
          </a:p>
        </p:txBody>
      </p:sp>
    </p:spTree>
    <p:extLst>
      <p:ext uri="{BB962C8B-B14F-4D97-AF65-F5344CB8AC3E}">
        <p14:creationId xmlns:p14="http://schemas.microsoft.com/office/powerpoint/2010/main" xmlns="" val="13201662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62000" y="1752600"/>
            <a:ext cx="7086600" cy="2769989"/>
          </a:xfrm>
          <a:prstGeom prst="rect">
            <a:avLst/>
          </a:prstGeom>
          <a:noFill/>
        </p:spPr>
        <p:txBody>
          <a:bodyPr wrap="square" rtlCol="0">
            <a:spAutoFit/>
          </a:bodyPr>
          <a:lstStyle/>
          <a:p>
            <a:endParaRPr lang="en-US" sz="2800" b="1" dirty="0">
              <a:solidFill>
                <a:schemeClr val="accent5"/>
              </a:solidFill>
              <a:latin typeface="Arial" panose="020B0604020202020204" pitchFamily="34" charset="0"/>
              <a:cs typeface="Arial" panose="020B0604020202020204" pitchFamily="34" charset="0"/>
            </a:endParaRPr>
          </a:p>
          <a:p>
            <a:pPr marL="514350" indent="-514350" algn="ctr">
              <a:lnSpc>
                <a:spcPct val="150000"/>
              </a:lnSpc>
            </a:pPr>
            <a:r>
              <a:rPr lang="en-US" sz="6000" b="1" dirty="0" smtClean="0">
                <a:latin typeface="Arial" panose="020B0604020202020204" pitchFamily="34" charset="0"/>
                <a:cs typeface="Arial" panose="020B0604020202020204" pitchFamily="34" charset="0"/>
              </a:rPr>
              <a:t>RBE --- KBE</a:t>
            </a:r>
            <a:endParaRPr lang="en-US" sz="6000" b="1" dirty="0">
              <a:latin typeface="Arial" panose="020B0604020202020204" pitchFamily="34" charset="0"/>
              <a:cs typeface="Arial" panose="020B0604020202020204" pitchFamily="34" charset="0"/>
            </a:endParaRPr>
          </a:p>
          <a:p>
            <a:pPr marL="514350" indent="-514350">
              <a:buFont typeface="+mj-lt"/>
              <a:buAutoNum type="arabicPeriod"/>
            </a:pPr>
            <a:endParaRPr lang="en-US" sz="2800" b="1" dirty="0">
              <a:latin typeface="Arial" panose="020B0604020202020204" pitchFamily="34" charset="0"/>
              <a:cs typeface="Arial" panose="020B0604020202020204" pitchFamily="34" charset="0"/>
            </a:endParaRPr>
          </a:p>
          <a:p>
            <a:endParaRPr lang="en-US"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1018881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48000" y="1547443"/>
            <a:ext cx="8001000" cy="3347840"/>
          </a:xfrm>
          <a:prstGeom prst="rect">
            <a:avLst/>
          </a:prstGeom>
        </p:spPr>
        <p:txBody>
          <a:bodyPr wrap="square">
            <a:spAutoFit/>
          </a:bodyPr>
          <a:lstStyle/>
          <a:p>
            <a:pPr marL="457200" indent="-457200">
              <a:lnSpc>
                <a:spcPct val="150000"/>
              </a:lnSpc>
              <a:buFont typeface="Arial" panose="020B0604020202020204" pitchFamily="34" charset="0"/>
              <a:buChar char="•"/>
            </a:pPr>
            <a:r>
              <a:rPr lang="en-US" sz="2400" b="1" dirty="0">
                <a:latin typeface="Arial" panose="020B0604020202020204" pitchFamily="34" charset="0"/>
                <a:cs typeface="Arial" panose="020B0604020202020204" pitchFamily="34" charset="0"/>
              </a:rPr>
              <a:t>They Take a Talent Management </a:t>
            </a:r>
            <a:r>
              <a:rPr lang="en-US" sz="2400" b="1" dirty="0" smtClean="0">
                <a:latin typeface="Arial" panose="020B0604020202020204" pitchFamily="34" charset="0"/>
                <a:cs typeface="Arial" panose="020B0604020202020204" pitchFamily="34" charset="0"/>
              </a:rPr>
              <a:t>Approach</a:t>
            </a:r>
          </a:p>
          <a:p>
            <a:pPr marL="457200" indent="-457200">
              <a:lnSpc>
                <a:spcPct val="150000"/>
              </a:lnSpc>
              <a:buFont typeface="Arial" panose="020B0604020202020204" pitchFamily="34" charset="0"/>
              <a:buChar char="•"/>
            </a:pPr>
            <a:r>
              <a:rPr lang="en-US" sz="2400" b="1" dirty="0">
                <a:latin typeface="Arial" panose="020B0604020202020204" pitchFamily="34" charset="0"/>
                <a:cs typeface="Arial" panose="020B0604020202020204" pitchFamily="34" charset="0"/>
              </a:rPr>
              <a:t>They Manage Employee </a:t>
            </a:r>
            <a:r>
              <a:rPr lang="en-US" sz="2400" b="1" dirty="0" smtClean="0">
                <a:latin typeface="Arial" panose="020B0604020202020204" pitchFamily="34" charset="0"/>
                <a:cs typeface="Arial" panose="020B0604020202020204" pitchFamily="34" charset="0"/>
              </a:rPr>
              <a:t>Engagement</a:t>
            </a:r>
          </a:p>
          <a:p>
            <a:pPr marL="457200" indent="-457200">
              <a:lnSpc>
                <a:spcPct val="150000"/>
              </a:lnSpc>
              <a:buFont typeface="Arial" panose="020B0604020202020204" pitchFamily="34" charset="0"/>
              <a:buChar char="•"/>
            </a:pPr>
            <a:r>
              <a:rPr lang="en-US" sz="2400" b="1" dirty="0">
                <a:latin typeface="Arial" panose="020B0604020202020204" pitchFamily="34" charset="0"/>
                <a:cs typeface="Arial" panose="020B0604020202020204" pitchFamily="34" charset="0"/>
              </a:rPr>
              <a:t>They Manage Ethics</a:t>
            </a:r>
            <a:endParaRPr lang="en-US" sz="2400" b="1" dirty="0" smtClean="0">
              <a:latin typeface="Arial" panose="020B0604020202020204" pitchFamily="34" charset="0"/>
              <a:cs typeface="Arial" panose="020B0604020202020204" pitchFamily="34" charset="0"/>
            </a:endParaRPr>
          </a:p>
          <a:p>
            <a:pPr marL="457200" indent="-457200">
              <a:lnSpc>
                <a:spcPct val="150000"/>
              </a:lnSpc>
              <a:buFont typeface="Arial" panose="020B0604020202020204" pitchFamily="34" charset="0"/>
              <a:buChar char="•"/>
            </a:pPr>
            <a:r>
              <a:rPr lang="en-US" sz="2400" b="1" dirty="0" smtClean="0">
                <a:latin typeface="Arial" panose="020B0604020202020204" pitchFamily="34" charset="0"/>
                <a:cs typeface="Arial" panose="020B0604020202020204" pitchFamily="34" charset="0"/>
              </a:rPr>
              <a:t>They </a:t>
            </a:r>
            <a:r>
              <a:rPr lang="en-US" sz="2400" b="1" dirty="0">
                <a:latin typeface="Arial" panose="020B0604020202020204" pitchFamily="34" charset="0"/>
                <a:cs typeface="Arial" panose="020B0604020202020204" pitchFamily="34" charset="0"/>
              </a:rPr>
              <a:t>Understand Their Human Resource Philosophy</a:t>
            </a:r>
          </a:p>
          <a:p>
            <a:pPr marL="457200" indent="-457200">
              <a:lnSpc>
                <a:spcPct val="150000"/>
              </a:lnSpc>
              <a:buFont typeface="Arial" panose="020B0604020202020204" pitchFamily="34" charset="0"/>
              <a:buChar char="•"/>
            </a:pPr>
            <a:r>
              <a:rPr lang="en-US" sz="2400" b="1" dirty="0">
                <a:latin typeface="Arial" panose="020B0604020202020204" pitchFamily="34" charset="0"/>
                <a:cs typeface="Arial" panose="020B0604020202020204" pitchFamily="34" charset="0"/>
              </a:rPr>
              <a:t>They Have New Competencies</a:t>
            </a:r>
          </a:p>
        </p:txBody>
      </p:sp>
      <p:sp>
        <p:nvSpPr>
          <p:cNvPr id="5" name="Rectangle 4"/>
          <p:cNvSpPr/>
          <p:nvPr/>
        </p:nvSpPr>
        <p:spPr>
          <a:xfrm>
            <a:off x="0" y="622012"/>
            <a:ext cx="9144000" cy="707886"/>
          </a:xfrm>
          <a:prstGeom prst="rect">
            <a:avLst/>
          </a:prstGeom>
        </p:spPr>
        <p:txBody>
          <a:bodyPr wrap="square">
            <a:spAutoFit/>
          </a:bodyPr>
          <a:lstStyle/>
          <a:p>
            <a:pPr algn="ctr"/>
            <a:r>
              <a:rPr lang="en-US" sz="4000" b="1" dirty="0">
                <a:latin typeface="Arial" panose="020B0604020202020204" pitchFamily="34" charset="0"/>
                <a:cs typeface="Arial" panose="020B0604020202020204" pitchFamily="34" charset="0"/>
              </a:rPr>
              <a:t>The New Human Resource Manager</a:t>
            </a:r>
          </a:p>
        </p:txBody>
      </p:sp>
    </p:spTree>
    <p:extLst>
      <p:ext uri="{BB962C8B-B14F-4D97-AF65-F5344CB8AC3E}">
        <p14:creationId xmlns:p14="http://schemas.microsoft.com/office/powerpoint/2010/main" xmlns="" val="134765568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1828800"/>
            <a:ext cx="8229600" cy="1754326"/>
          </a:xfrm>
          <a:prstGeom prst="rect">
            <a:avLst/>
          </a:prstGeom>
          <a:noFill/>
        </p:spPr>
        <p:txBody>
          <a:bodyPr wrap="square" rtlCol="0">
            <a:spAutoFit/>
          </a:bodyPr>
          <a:lstStyle/>
          <a:p>
            <a:pPr algn="ctr"/>
            <a:r>
              <a:rPr lang="en-US" sz="5400" b="1" dirty="0"/>
              <a:t>Evidence-based Human Resource </a:t>
            </a:r>
            <a:r>
              <a:rPr lang="en-US" sz="5400" b="1" dirty="0" smtClean="0"/>
              <a:t>Management</a:t>
            </a:r>
            <a:endParaRPr lang="en-US" sz="5400" b="1" dirty="0"/>
          </a:p>
        </p:txBody>
      </p:sp>
    </p:spTree>
    <p:extLst>
      <p:ext uri="{BB962C8B-B14F-4D97-AF65-F5344CB8AC3E}">
        <p14:creationId xmlns:p14="http://schemas.microsoft.com/office/powerpoint/2010/main" xmlns="" val="264587920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76200" y="609600"/>
          <a:ext cx="8991600" cy="5638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xmlns="" val="79249505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228600"/>
            <a:ext cx="8686800" cy="1323439"/>
          </a:xfrm>
          <a:prstGeom prst="rect">
            <a:avLst/>
          </a:prstGeom>
          <a:noFill/>
        </p:spPr>
        <p:txBody>
          <a:bodyPr wrap="square" rtlCol="0">
            <a:spAutoFit/>
          </a:bodyPr>
          <a:lstStyle/>
          <a:p>
            <a:pPr algn="ctr"/>
            <a:r>
              <a:rPr lang="en-US" sz="4000" b="1" dirty="0" smtClean="0">
                <a:latin typeface="Arial" panose="020B0604020202020204" pitchFamily="34" charset="0"/>
                <a:cs typeface="Arial" panose="020B0604020202020204" pitchFamily="34" charset="0"/>
              </a:rPr>
              <a:t>Human Resource Manager’s Competencies</a:t>
            </a:r>
            <a:endParaRPr lang="en-US" sz="4000" dirty="0">
              <a:latin typeface="Arial" panose="020B0604020202020204" pitchFamily="34" charset="0"/>
              <a:cs typeface="Arial" panose="020B0604020202020204" pitchFamily="34" charset="0"/>
            </a:endParaRPr>
          </a:p>
        </p:txBody>
      </p:sp>
      <p:sp>
        <p:nvSpPr>
          <p:cNvPr id="5" name="TextBox 4"/>
          <p:cNvSpPr txBox="1"/>
          <p:nvPr/>
        </p:nvSpPr>
        <p:spPr>
          <a:xfrm>
            <a:off x="323850" y="1683060"/>
            <a:ext cx="4648200" cy="3970318"/>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2800" b="1" dirty="0">
                <a:latin typeface="Arial" panose="020B0604020202020204" pitchFamily="34" charset="0"/>
                <a:cs typeface="Arial" panose="020B0604020202020204" pitchFamily="34" charset="0"/>
              </a:rPr>
              <a:t>Strategic </a:t>
            </a:r>
            <a:r>
              <a:rPr lang="en-US" sz="2800" b="1" dirty="0" smtClean="0">
                <a:latin typeface="Arial" panose="020B0604020202020204" pitchFamily="34" charset="0"/>
                <a:cs typeface="Arial" panose="020B0604020202020204" pitchFamily="34" charset="0"/>
              </a:rPr>
              <a:t>positioners</a:t>
            </a:r>
          </a:p>
          <a:p>
            <a:pPr marL="285750" indent="-285750">
              <a:lnSpc>
                <a:spcPct val="150000"/>
              </a:lnSpc>
              <a:buFont typeface="Arial" panose="020B0604020202020204" pitchFamily="34" charset="0"/>
              <a:buChar char="•"/>
            </a:pPr>
            <a:r>
              <a:rPr lang="en-US" sz="2800" b="1" dirty="0">
                <a:latin typeface="Arial" panose="020B0604020202020204" pitchFamily="34" charset="0"/>
                <a:cs typeface="Arial" panose="020B0604020202020204" pitchFamily="34" charset="0"/>
              </a:rPr>
              <a:t>Credible </a:t>
            </a:r>
            <a:r>
              <a:rPr lang="en-US" sz="2800" b="1" dirty="0" smtClean="0">
                <a:latin typeface="Arial" panose="020B0604020202020204" pitchFamily="34" charset="0"/>
                <a:cs typeface="Arial" panose="020B0604020202020204" pitchFamily="34" charset="0"/>
              </a:rPr>
              <a:t>activists</a:t>
            </a:r>
          </a:p>
          <a:p>
            <a:pPr marL="285750" indent="-285750">
              <a:lnSpc>
                <a:spcPct val="150000"/>
              </a:lnSpc>
              <a:buFont typeface="Arial" panose="020B0604020202020204" pitchFamily="34" charset="0"/>
              <a:buChar char="•"/>
            </a:pPr>
            <a:r>
              <a:rPr lang="en-US" sz="2800" b="1" dirty="0">
                <a:latin typeface="Arial" panose="020B0604020202020204" pitchFamily="34" charset="0"/>
                <a:cs typeface="Arial" panose="020B0604020202020204" pitchFamily="34" charset="0"/>
              </a:rPr>
              <a:t>Capability </a:t>
            </a:r>
            <a:r>
              <a:rPr lang="en-US" sz="2800" b="1" dirty="0" smtClean="0">
                <a:latin typeface="Arial" panose="020B0604020202020204" pitchFamily="34" charset="0"/>
                <a:cs typeface="Arial" panose="020B0604020202020204" pitchFamily="34" charset="0"/>
              </a:rPr>
              <a:t>builders</a:t>
            </a:r>
            <a:endParaRPr lang="en-US" sz="2800" b="1" dirty="0" smtClean="0">
              <a:latin typeface="Arial" panose="020B0604020202020204" pitchFamily="34" charset="0"/>
              <a:cs typeface="Arial" panose="020B0604020202020204" pitchFamily="34" charset="0"/>
            </a:endParaRPr>
          </a:p>
          <a:p>
            <a:pPr marL="285750" indent="-285750">
              <a:lnSpc>
                <a:spcPct val="150000"/>
              </a:lnSpc>
              <a:buFont typeface="Arial" panose="020B0604020202020204" pitchFamily="34" charset="0"/>
              <a:buChar char="•"/>
            </a:pPr>
            <a:r>
              <a:rPr lang="en-US" sz="2800" b="1" dirty="0">
                <a:latin typeface="Arial" panose="020B0604020202020204" pitchFamily="34" charset="0"/>
                <a:cs typeface="Arial" panose="020B0604020202020204" pitchFamily="34" charset="0"/>
              </a:rPr>
              <a:t>HR innovators and integrators</a:t>
            </a:r>
            <a:endParaRPr lang="en-US" sz="2800" b="1" dirty="0" smtClean="0">
              <a:latin typeface="Arial" panose="020B0604020202020204" pitchFamily="34" charset="0"/>
              <a:cs typeface="Arial" panose="020B0604020202020204" pitchFamily="34" charset="0"/>
            </a:endParaRPr>
          </a:p>
          <a:p>
            <a:pPr marL="285750" indent="-285750">
              <a:lnSpc>
                <a:spcPct val="150000"/>
              </a:lnSpc>
              <a:buFont typeface="Arial" panose="020B0604020202020204" pitchFamily="34" charset="0"/>
              <a:buChar char="•"/>
            </a:pPr>
            <a:r>
              <a:rPr lang="en-US" sz="2800" b="1" dirty="0">
                <a:latin typeface="Arial" panose="020B0604020202020204" pitchFamily="34" charset="0"/>
                <a:cs typeface="Arial" panose="020B0604020202020204" pitchFamily="34" charset="0"/>
              </a:rPr>
              <a:t>Technology proponents</a:t>
            </a:r>
          </a:p>
        </p:txBody>
      </p:sp>
      <p:pic>
        <p:nvPicPr>
          <p:cNvPr id="3074" name="Picture 2" descr="ftp://be112:izaoBX@beftp.pearsoned.com/Dessler_HRM14/70_Art/Jpgs/Chapter%2001/ch01-fg07_AAKSAHR0.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4467225" y="1591568"/>
            <a:ext cx="4200525" cy="421005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64963667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0" y="1905000"/>
            <a:ext cx="6705600" cy="2646878"/>
          </a:xfrm>
          <a:prstGeom prst="rect">
            <a:avLst/>
          </a:prstGeom>
          <a:noFill/>
        </p:spPr>
        <p:txBody>
          <a:bodyPr wrap="square" rtlCol="0">
            <a:spAutoFit/>
          </a:bodyPr>
          <a:lstStyle/>
          <a:p>
            <a:r>
              <a:rPr lang="en-US" sz="16600" b="1" dirty="0" smtClean="0"/>
              <a:t>Q &amp; A?</a:t>
            </a:r>
            <a:endParaRPr lang="en-IN" sz="16600" b="1" dirty="0"/>
          </a:p>
        </p:txBody>
      </p:sp>
    </p:spTree>
    <p:extLst>
      <p:ext uri="{BB962C8B-B14F-4D97-AF65-F5344CB8AC3E}">
        <p14:creationId xmlns:p14="http://schemas.microsoft.com/office/powerpoint/2010/main" xmlns="" val="29577849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3" name="Rectangle 20"/>
          <p:cNvSpPr>
            <a:spLocks noGrp="1" noChangeArrowheads="1"/>
          </p:cNvSpPr>
          <p:nvPr>
            <p:ph type="title"/>
          </p:nvPr>
        </p:nvSpPr>
        <p:spPr/>
        <p:txBody>
          <a:bodyPr>
            <a:normAutofit/>
          </a:bodyPr>
          <a:lstStyle/>
          <a:p>
            <a:r>
              <a:rPr lang="en-US" sz="5400" b="1" dirty="0" smtClean="0"/>
              <a:t>Introduction to HRM</a:t>
            </a:r>
          </a:p>
        </p:txBody>
      </p:sp>
      <p:sp>
        <p:nvSpPr>
          <p:cNvPr id="32774" name="Rectangle 21" descr="Rectangle: Click to edit Master text styles&#10;Second level&#10;Third level&#10;Fourth level&#10;Fifth level"/>
          <p:cNvSpPr>
            <a:spLocks noGrp="1" noChangeArrowheads="1"/>
          </p:cNvSpPr>
          <p:nvPr>
            <p:ph idx="1"/>
          </p:nvPr>
        </p:nvSpPr>
        <p:spPr/>
        <p:txBody>
          <a:bodyPr>
            <a:noAutofit/>
          </a:bodyPr>
          <a:lstStyle/>
          <a:p>
            <a:r>
              <a:rPr lang="en-US" dirty="0" smtClean="0"/>
              <a:t>Two questions:</a:t>
            </a:r>
          </a:p>
          <a:p>
            <a:pPr lvl="1"/>
            <a:r>
              <a:rPr lang="en-US" dirty="0" smtClean="0"/>
              <a:t>Does it matter?</a:t>
            </a:r>
          </a:p>
          <a:p>
            <a:pPr lvl="1"/>
            <a:r>
              <a:rPr lang="en-US" dirty="0" smtClean="0"/>
              <a:t>Why does it matter?</a:t>
            </a:r>
          </a:p>
          <a:p>
            <a:r>
              <a:rPr lang="en-US" dirty="0" smtClean="0"/>
              <a:t>What is HRM?</a:t>
            </a:r>
          </a:p>
          <a:p>
            <a:pPr lvl="1"/>
            <a:r>
              <a:rPr lang="en-US" dirty="0" smtClean="0"/>
              <a:t>Organization’s methods and procedures for managing people to enhance skills and motivation</a:t>
            </a:r>
          </a:p>
          <a:p>
            <a:pPr lvl="1"/>
            <a:r>
              <a:rPr lang="en-US" dirty="0" smtClean="0"/>
              <a:t>Activities to enhance the organization’s ability to attract, select, retain and motivate people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0" name="Rectangle 19"/>
          <p:cNvSpPr>
            <a:spLocks noGrp="1" noChangeArrowheads="1"/>
          </p:cNvSpPr>
          <p:nvPr>
            <p:ph type="title"/>
          </p:nvPr>
        </p:nvSpPr>
        <p:spPr/>
        <p:txBody>
          <a:bodyPr>
            <a:normAutofit/>
          </a:bodyPr>
          <a:lstStyle/>
          <a:p>
            <a:r>
              <a:rPr lang="en-US" sz="5400" b="1" dirty="0" smtClean="0"/>
              <a:t>The Death of HR ?</a:t>
            </a:r>
          </a:p>
        </p:txBody>
      </p:sp>
      <p:sp>
        <p:nvSpPr>
          <p:cNvPr id="1031" name="Rectangle 20" descr="Rectangle: Click to edit Master text styles&#10;Second level&#10;Third level&#10;Fourth level&#10;Fifth level"/>
          <p:cNvSpPr>
            <a:spLocks noGrp="1" noChangeArrowheads="1"/>
          </p:cNvSpPr>
          <p:nvPr>
            <p:ph idx="1"/>
          </p:nvPr>
        </p:nvSpPr>
        <p:spPr/>
        <p:txBody>
          <a:bodyPr>
            <a:normAutofit/>
          </a:bodyPr>
          <a:lstStyle/>
          <a:p>
            <a:r>
              <a:rPr lang="en-US" sz="4000" dirty="0" smtClean="0"/>
              <a:t>Traditional “personnel” function</a:t>
            </a:r>
          </a:p>
          <a:p>
            <a:pPr lvl="1"/>
            <a:r>
              <a:rPr lang="en-US" sz="3600" dirty="0" smtClean="0"/>
              <a:t>Recordkeeping</a:t>
            </a:r>
          </a:p>
          <a:p>
            <a:pPr lvl="1"/>
            <a:r>
              <a:rPr lang="en-US" sz="3600" dirty="0" smtClean="0"/>
              <a:t>Perceived as a dumping ground</a:t>
            </a:r>
          </a:p>
          <a:p>
            <a:r>
              <a:rPr lang="en-US" sz="4000" dirty="0" smtClean="0"/>
              <a:t>The death of HR?</a:t>
            </a:r>
          </a:p>
          <a:p>
            <a:r>
              <a:rPr lang="en-US" sz="4000" dirty="0" smtClean="0"/>
              <a:t>HR’s rebirth</a:t>
            </a:r>
          </a:p>
          <a:p>
            <a:endParaRPr lang="en-US" sz="4000" dirty="0" smtClean="0"/>
          </a:p>
        </p:txBody>
      </p:sp>
      <p:graphicFrame>
        <p:nvGraphicFramePr>
          <p:cNvPr id="1026" name="Object 13"/>
          <p:cNvGraphicFramePr>
            <a:graphicFrameLocks noChangeAspect="1"/>
          </p:cNvGraphicFramePr>
          <p:nvPr/>
        </p:nvGraphicFramePr>
        <p:xfrm>
          <a:off x="6705600" y="4191000"/>
          <a:ext cx="1644650" cy="1370013"/>
        </p:xfrm>
        <a:graphic>
          <a:graphicData uri="http://schemas.openxmlformats.org/presentationml/2006/ole">
            <p:oleObj spid="_x0000_s1027" name="Clip" r:id="rId4" imgW="8230514" imgH="6855257" progId="">
              <p:embed/>
            </p:oleObj>
          </a:graphicData>
        </a:graphic>
      </p:graphicFrame>
      <p:sp>
        <p:nvSpPr>
          <p:cNvPr id="1032" name="Text Box 16"/>
          <p:cNvSpPr txBox="1">
            <a:spLocks noChangeArrowheads="1"/>
          </p:cNvSpPr>
          <p:nvPr/>
        </p:nvSpPr>
        <p:spPr bwMode="auto">
          <a:xfrm>
            <a:off x="685800" y="5638800"/>
            <a:ext cx="5867400" cy="457200"/>
          </a:xfrm>
          <a:prstGeom prst="rect">
            <a:avLst/>
          </a:prstGeom>
          <a:noFill/>
          <a:ln w="9525">
            <a:noFill/>
            <a:miter lim="800000"/>
            <a:headEnd/>
            <a:tailEnd/>
          </a:ln>
        </p:spPr>
        <p:txBody>
          <a:bodyPr>
            <a:spAutoFit/>
          </a:bodyPr>
          <a:lstStyle/>
          <a:p>
            <a:pPr>
              <a:spcBef>
                <a:spcPct val="50000"/>
              </a:spcBef>
            </a:pPr>
            <a:r>
              <a:rPr lang="en-US" sz="1200" dirty="0"/>
              <a:t>Sources: </a:t>
            </a:r>
            <a:r>
              <a:rPr lang="en-US" sz="1200" dirty="0" err="1"/>
              <a:t>Caudron</a:t>
            </a:r>
            <a:r>
              <a:rPr lang="en-US" sz="1200" dirty="0"/>
              <a:t> (2003); Schuler (1990); Schuler &amp; Walker (1990); Stewart (1996); </a:t>
            </a:r>
            <a:r>
              <a:rPr lang="en-US" sz="1200" dirty="0" err="1"/>
              <a:t>Sunoo</a:t>
            </a:r>
            <a:r>
              <a:rPr lang="en-US" sz="1200" dirty="0"/>
              <a:t> &amp; </a:t>
            </a:r>
            <a:r>
              <a:rPr lang="en-US" sz="1200" dirty="0" err="1"/>
              <a:t>Laabs</a:t>
            </a:r>
            <a:r>
              <a:rPr lang="en-US" sz="1200" dirty="0"/>
              <a:t> (1999); Ulrich (2000);  Wells (2003)</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92125" y="315913"/>
            <a:ext cx="7783513" cy="1143000"/>
          </a:xfrm>
        </p:spPr>
        <p:txBody>
          <a:bodyPr>
            <a:noAutofit/>
          </a:bodyPr>
          <a:lstStyle/>
          <a:p>
            <a:pPr eaLnBrk="1" hangingPunct="1"/>
            <a:r>
              <a:rPr lang="en-US" sz="4000" b="1" dirty="0" smtClean="0"/>
              <a:t>HRM and Personnel Management differences</a:t>
            </a:r>
          </a:p>
        </p:txBody>
      </p:sp>
      <p:sp>
        <p:nvSpPr>
          <p:cNvPr id="18435" name="Rectangle 3"/>
          <p:cNvSpPr>
            <a:spLocks noGrp="1" noChangeArrowheads="1"/>
          </p:cNvSpPr>
          <p:nvPr>
            <p:ph type="body" idx="1"/>
          </p:nvPr>
        </p:nvSpPr>
        <p:spPr>
          <a:xfrm>
            <a:off x="498475" y="1600200"/>
            <a:ext cx="8566150" cy="4525963"/>
          </a:xfrm>
        </p:spPr>
        <p:txBody>
          <a:bodyPr rtlCol="0">
            <a:noAutofit/>
          </a:bodyPr>
          <a:lstStyle/>
          <a:p>
            <a:pPr eaLnBrk="1" fontAlgn="auto" hangingPunct="1">
              <a:spcAft>
                <a:spcPts val="0"/>
              </a:spcAft>
              <a:buFontTx/>
              <a:buNone/>
              <a:defRPr/>
            </a:pPr>
            <a:r>
              <a:rPr lang="en-US" sz="3000" dirty="0" smtClean="0"/>
              <a:t>HRM</a:t>
            </a:r>
            <a:r>
              <a:rPr lang="hu-HU" sz="3000" dirty="0" smtClean="0"/>
              <a:t>:</a:t>
            </a:r>
            <a:r>
              <a:rPr lang="en-US" sz="3000" dirty="0" smtClean="0"/>
              <a:t> </a:t>
            </a:r>
            <a:endParaRPr lang="hu-HU" sz="3000" dirty="0" smtClean="0"/>
          </a:p>
          <a:p>
            <a:pPr eaLnBrk="1" fontAlgn="auto" hangingPunct="1">
              <a:spcAft>
                <a:spcPts val="0"/>
              </a:spcAft>
              <a:buFont typeface="Arial" pitchFamily="34" charset="0"/>
              <a:buChar char="•"/>
              <a:defRPr/>
            </a:pPr>
            <a:r>
              <a:rPr lang="en-US" sz="3000" dirty="0" smtClean="0"/>
              <a:t>place</a:t>
            </a:r>
            <a:r>
              <a:rPr lang="hu-HU" sz="3000" dirty="0" smtClean="0"/>
              <a:t>s</a:t>
            </a:r>
            <a:r>
              <a:rPr lang="en-US" sz="3000" dirty="0" smtClean="0"/>
              <a:t> more emphasis on strategic fit and integration, </a:t>
            </a:r>
            <a:endParaRPr lang="hu-HU" sz="3000" dirty="0" smtClean="0"/>
          </a:p>
          <a:p>
            <a:pPr eaLnBrk="1" fontAlgn="auto" hangingPunct="1">
              <a:spcAft>
                <a:spcPts val="0"/>
              </a:spcAft>
              <a:buFont typeface="Arial" pitchFamily="34" charset="0"/>
              <a:buChar char="•"/>
              <a:defRPr/>
            </a:pPr>
            <a:r>
              <a:rPr lang="hu-HU" sz="3000" dirty="0"/>
              <a:t>i</a:t>
            </a:r>
            <a:r>
              <a:rPr lang="hu-HU" sz="3000" dirty="0" smtClean="0"/>
              <a:t>s </a:t>
            </a:r>
            <a:r>
              <a:rPr lang="en-US" sz="3000" dirty="0" smtClean="0"/>
              <a:t>based on a management philosophy</a:t>
            </a:r>
            <a:r>
              <a:rPr lang="hu-HU" sz="3000" dirty="0" smtClean="0"/>
              <a:t>,</a:t>
            </a:r>
          </a:p>
          <a:p>
            <a:pPr eaLnBrk="1" fontAlgn="auto" hangingPunct="1">
              <a:spcAft>
                <a:spcPts val="0"/>
              </a:spcAft>
              <a:buFont typeface="Arial" pitchFamily="34" charset="0"/>
              <a:buChar char="•"/>
              <a:defRPr/>
            </a:pPr>
            <a:r>
              <a:rPr lang="en-US" sz="3000" dirty="0" smtClean="0"/>
              <a:t>Places </a:t>
            </a:r>
            <a:r>
              <a:rPr lang="hu-HU" sz="3000" dirty="0" smtClean="0"/>
              <a:t>more emphasis on mutuality,</a:t>
            </a:r>
          </a:p>
          <a:p>
            <a:pPr eaLnBrk="1" fontAlgn="auto" hangingPunct="1">
              <a:spcAft>
                <a:spcPts val="0"/>
              </a:spcAft>
              <a:buFont typeface="Arial" pitchFamily="34" charset="0"/>
              <a:buChar char="•"/>
              <a:defRPr/>
            </a:pPr>
            <a:r>
              <a:rPr lang="hu-HU" sz="3000" dirty="0" smtClean="0"/>
              <a:t>is more </a:t>
            </a:r>
            <a:r>
              <a:rPr lang="en-US" sz="3000" dirty="0" smtClean="0"/>
              <a:t>holistic</a:t>
            </a:r>
            <a:r>
              <a:rPr lang="hu-HU" sz="3000" dirty="0" smtClean="0"/>
              <a:t>,</a:t>
            </a:r>
          </a:p>
          <a:p>
            <a:pPr eaLnBrk="1" fontAlgn="auto" hangingPunct="1">
              <a:spcAft>
                <a:spcPts val="0"/>
              </a:spcAft>
              <a:buFont typeface="Arial" pitchFamily="34" charset="0"/>
              <a:buChar char="•"/>
              <a:defRPr/>
            </a:pPr>
            <a:r>
              <a:rPr lang="hu-HU" sz="3000" dirty="0" smtClean="0"/>
              <a:t>specialists are more like </a:t>
            </a:r>
            <a:r>
              <a:rPr lang="en-US" sz="3000" dirty="0" smtClean="0"/>
              <a:t>facilitators </a:t>
            </a:r>
            <a:r>
              <a:rPr lang="hu-HU" sz="3000" dirty="0" smtClean="0"/>
              <a:t>than administrators,</a:t>
            </a:r>
          </a:p>
          <a:p>
            <a:pPr eaLnBrk="1" fontAlgn="auto" hangingPunct="1">
              <a:spcAft>
                <a:spcPts val="0"/>
              </a:spcAft>
              <a:buFont typeface="Arial" pitchFamily="34" charset="0"/>
              <a:buChar char="•"/>
              <a:defRPr/>
            </a:pPr>
            <a:r>
              <a:rPr lang="hu-HU" sz="3000" dirty="0" smtClean="0"/>
              <a:t>treats people as assets and not only </a:t>
            </a:r>
            <a:r>
              <a:rPr lang="en-US" sz="3000" dirty="0" smtClean="0"/>
              <a:t>as an expense</a:t>
            </a:r>
            <a:r>
              <a:rPr lang="hu-HU" sz="3000" dirty="0" smtClean="0"/>
              <a:t>.</a:t>
            </a:r>
          </a:p>
          <a:p>
            <a:pPr eaLnBrk="1" fontAlgn="auto" hangingPunct="1">
              <a:spcAft>
                <a:spcPts val="0"/>
              </a:spcAft>
              <a:buFontTx/>
              <a:buNone/>
              <a:defRPr/>
            </a:pPr>
            <a:endParaRPr lang="en-US" sz="3000" dirty="0" smtClean="0"/>
          </a:p>
        </p:txBody>
      </p:sp>
    </p:spTree>
  </p:cSld>
  <p:clrMapOvr>
    <a:masterClrMapping/>
  </p:clrMapOvr>
  <p:transition>
    <p:rand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ím 1"/>
          <p:cNvSpPr>
            <a:spLocks noGrp="1"/>
          </p:cNvSpPr>
          <p:nvPr>
            <p:ph type="title"/>
          </p:nvPr>
        </p:nvSpPr>
        <p:spPr/>
        <p:txBody>
          <a:bodyPr>
            <a:normAutofit/>
          </a:bodyPr>
          <a:lstStyle/>
          <a:p>
            <a:pPr eaLnBrk="1" hangingPunct="1"/>
            <a:r>
              <a:rPr lang="hu-HU" sz="5400" b="1" dirty="0" smtClean="0"/>
              <a:t>Definition of HRM</a:t>
            </a:r>
            <a:endParaRPr lang="en-GB" sz="5400" b="1" dirty="0" smtClean="0"/>
          </a:p>
        </p:txBody>
      </p:sp>
      <p:sp>
        <p:nvSpPr>
          <p:cNvPr id="5123" name="Tartalom helye 2"/>
          <p:cNvSpPr>
            <a:spLocks noGrp="1"/>
          </p:cNvSpPr>
          <p:nvPr>
            <p:ph idx="1"/>
          </p:nvPr>
        </p:nvSpPr>
        <p:spPr/>
        <p:txBody>
          <a:bodyPr>
            <a:normAutofit/>
          </a:bodyPr>
          <a:lstStyle/>
          <a:p>
            <a:pPr algn="just" eaLnBrk="1" hangingPunct="1">
              <a:buNone/>
            </a:pPr>
            <a:r>
              <a:rPr lang="en-US" sz="3600" dirty="0" smtClean="0"/>
              <a:t>	Strategic and coherent </a:t>
            </a:r>
            <a:r>
              <a:rPr lang="en-US" sz="3600" b="1" dirty="0" smtClean="0"/>
              <a:t>approach</a:t>
            </a:r>
            <a:r>
              <a:rPr lang="en-US" sz="3600" dirty="0" smtClean="0"/>
              <a:t> to the management of an organization’s </a:t>
            </a:r>
            <a:r>
              <a:rPr lang="en-US" sz="3600" b="1" dirty="0" smtClean="0"/>
              <a:t>most valued asset </a:t>
            </a:r>
            <a:r>
              <a:rPr lang="en-US" sz="3600" dirty="0" smtClean="0"/>
              <a:t>– the people working there who individually </a:t>
            </a:r>
            <a:r>
              <a:rPr lang="en-US" sz="3600" i="1" dirty="0" smtClean="0"/>
              <a:t>and</a:t>
            </a:r>
            <a:r>
              <a:rPr lang="en-US" sz="3600" dirty="0" smtClean="0"/>
              <a:t> collectively contribute to the achievement of its objectives</a:t>
            </a:r>
            <a:r>
              <a:rPr lang="hu-HU" sz="3600" dirty="0" smtClean="0"/>
              <a:t>.</a:t>
            </a:r>
            <a:endParaRPr lang="en-US" sz="3600" dirty="0" smtClean="0"/>
          </a:p>
          <a:p>
            <a:pPr algn="just" eaLnBrk="1" hangingPunct="1"/>
            <a:endParaRPr lang="en-GB" sz="36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609600"/>
            <a:ext cx="8077200" cy="6186309"/>
          </a:xfrm>
          <a:prstGeom prst="rect">
            <a:avLst/>
          </a:prstGeom>
          <a:noFill/>
        </p:spPr>
        <p:txBody>
          <a:bodyPr wrap="square" rtlCol="0">
            <a:spAutoFit/>
          </a:bodyPr>
          <a:lstStyle/>
          <a:p>
            <a:pPr algn="ctr"/>
            <a:r>
              <a:rPr lang="en-US" sz="40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What Is Human Resource Management</a:t>
            </a:r>
            <a:r>
              <a:rPr lang="en-US" sz="40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a:p>
            <a:endParaRPr lang="en-US" sz="3200" b="1" dirty="0" smtClean="0">
              <a:solidFill>
                <a:schemeClr val="accent4"/>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US" sz="2800" b="1" dirty="0" smtClean="0">
                <a:latin typeface="Arial" panose="020B0604020202020204" pitchFamily="34" charset="0"/>
                <a:cs typeface="Arial" panose="020B0604020202020204" pitchFamily="34" charset="0"/>
              </a:rPr>
              <a:t>The </a:t>
            </a:r>
            <a:r>
              <a:rPr lang="en-US" sz="2800" b="1" dirty="0">
                <a:latin typeface="Arial" panose="020B0604020202020204" pitchFamily="34" charset="0"/>
                <a:cs typeface="Arial" panose="020B0604020202020204" pitchFamily="34" charset="0"/>
              </a:rPr>
              <a:t>Management </a:t>
            </a:r>
            <a:r>
              <a:rPr lang="en-US" sz="2800" b="1" dirty="0" smtClean="0">
                <a:latin typeface="Arial" panose="020B0604020202020204" pitchFamily="34" charset="0"/>
                <a:cs typeface="Arial" panose="020B0604020202020204" pitchFamily="34" charset="0"/>
              </a:rPr>
              <a:t>Process</a:t>
            </a:r>
          </a:p>
          <a:p>
            <a:endParaRPr lang="en-US" b="1" dirty="0">
              <a:latin typeface="Arial" panose="020B0604020202020204" pitchFamily="34" charset="0"/>
              <a:cs typeface="Arial" panose="020B0604020202020204" pitchFamily="34" charset="0"/>
            </a:endParaRPr>
          </a:p>
          <a:p>
            <a:pPr marL="914400" lvl="1" indent="-457200">
              <a:lnSpc>
                <a:spcPct val="150000"/>
              </a:lnSpc>
              <a:buFont typeface="Courier New" panose="02070309020205020404" pitchFamily="49" charset="0"/>
              <a:buChar char="o"/>
            </a:pPr>
            <a:r>
              <a:rPr lang="en-US" sz="2800" b="1" dirty="0">
                <a:latin typeface="Arial" panose="020B0604020202020204" pitchFamily="34" charset="0"/>
                <a:cs typeface="Arial" panose="020B0604020202020204" pitchFamily="34" charset="0"/>
              </a:rPr>
              <a:t>Planning</a:t>
            </a:r>
          </a:p>
          <a:p>
            <a:pPr marL="914400" lvl="1" indent="-457200">
              <a:lnSpc>
                <a:spcPct val="150000"/>
              </a:lnSpc>
              <a:buFont typeface="Courier New" panose="02070309020205020404" pitchFamily="49" charset="0"/>
              <a:buChar char="o"/>
            </a:pPr>
            <a:r>
              <a:rPr lang="en-US" sz="2800" b="1" dirty="0">
                <a:latin typeface="Arial" panose="020B0604020202020204" pitchFamily="34" charset="0"/>
                <a:cs typeface="Arial" panose="020B0604020202020204" pitchFamily="34" charset="0"/>
              </a:rPr>
              <a:t>Organizing</a:t>
            </a:r>
          </a:p>
          <a:p>
            <a:pPr marL="914400" lvl="1" indent="-457200">
              <a:lnSpc>
                <a:spcPct val="150000"/>
              </a:lnSpc>
              <a:buFont typeface="Courier New" panose="02070309020205020404" pitchFamily="49" charset="0"/>
              <a:buChar char="o"/>
            </a:pPr>
            <a:r>
              <a:rPr lang="en-US" sz="2800" b="1" dirty="0">
                <a:latin typeface="Arial" panose="020B0604020202020204" pitchFamily="34" charset="0"/>
                <a:cs typeface="Arial" panose="020B0604020202020204" pitchFamily="34" charset="0"/>
              </a:rPr>
              <a:t>Staffing</a:t>
            </a:r>
          </a:p>
          <a:p>
            <a:pPr marL="914400" lvl="1" indent="-457200">
              <a:lnSpc>
                <a:spcPct val="150000"/>
              </a:lnSpc>
              <a:buFont typeface="Courier New" panose="02070309020205020404" pitchFamily="49" charset="0"/>
              <a:buChar char="o"/>
            </a:pPr>
            <a:r>
              <a:rPr lang="en-US" sz="2800" b="1" dirty="0">
                <a:latin typeface="Arial" panose="020B0604020202020204" pitchFamily="34" charset="0"/>
                <a:cs typeface="Arial" panose="020B0604020202020204" pitchFamily="34" charset="0"/>
              </a:rPr>
              <a:t>Leading</a:t>
            </a:r>
          </a:p>
          <a:p>
            <a:pPr marL="914400" lvl="1" indent="-457200">
              <a:lnSpc>
                <a:spcPct val="150000"/>
              </a:lnSpc>
              <a:buFont typeface="Courier New" panose="02070309020205020404" pitchFamily="49" charset="0"/>
              <a:buChar char="o"/>
            </a:pPr>
            <a:r>
              <a:rPr lang="en-US" sz="2800" b="1" dirty="0">
                <a:latin typeface="Arial" panose="020B0604020202020204" pitchFamily="34" charset="0"/>
                <a:cs typeface="Arial" panose="020B0604020202020204" pitchFamily="34" charset="0"/>
              </a:rPr>
              <a:t>Controlling</a:t>
            </a:r>
          </a:p>
          <a:p>
            <a:endParaRPr lang="en-US" sz="2800" dirty="0"/>
          </a:p>
        </p:txBody>
      </p:sp>
      <p:pic>
        <p:nvPicPr>
          <p:cNvPr id="4098" name="Picture 2" descr="ftp://be112:izaoBX@beftp.pearsoned.com/Dessler_HRM14/70_Art/Jpgs/Chapter%2001/ch01-ph01_ASSET31895.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4800600" y="3124200"/>
            <a:ext cx="3505200" cy="24384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2065957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ím 1"/>
          <p:cNvSpPr>
            <a:spLocks noGrp="1"/>
          </p:cNvSpPr>
          <p:nvPr>
            <p:ph type="title"/>
          </p:nvPr>
        </p:nvSpPr>
        <p:spPr>
          <a:xfrm>
            <a:off x="0" y="274638"/>
            <a:ext cx="9144000" cy="1143000"/>
          </a:xfrm>
        </p:spPr>
        <p:txBody>
          <a:bodyPr>
            <a:noAutofit/>
          </a:bodyPr>
          <a:lstStyle/>
          <a:p>
            <a:pPr eaLnBrk="1" hangingPunct="1"/>
            <a:r>
              <a:rPr lang="hu-HU" sz="4800" b="1" dirty="0" smtClean="0"/>
              <a:t>Elements of human resource cycle</a:t>
            </a:r>
            <a:endParaRPr lang="en-GB" sz="4800" b="1" dirty="0" smtClean="0"/>
          </a:p>
        </p:txBody>
      </p:sp>
      <p:sp>
        <p:nvSpPr>
          <p:cNvPr id="9219" name="Tartalom helye 2"/>
          <p:cNvSpPr>
            <a:spLocks noGrp="1"/>
          </p:cNvSpPr>
          <p:nvPr>
            <p:ph idx="1"/>
          </p:nvPr>
        </p:nvSpPr>
        <p:spPr/>
        <p:txBody>
          <a:bodyPr/>
          <a:lstStyle/>
          <a:p>
            <a:pPr eaLnBrk="1" hangingPunct="1">
              <a:buFontTx/>
              <a:buAutoNum type="arabicPeriod"/>
            </a:pPr>
            <a:r>
              <a:rPr lang="en-US" b="1" dirty="0" smtClean="0"/>
              <a:t>Selection: </a:t>
            </a:r>
            <a:r>
              <a:rPr lang="en-US" dirty="0" smtClean="0"/>
              <a:t>matching available human resources to jobs</a:t>
            </a:r>
          </a:p>
          <a:p>
            <a:pPr eaLnBrk="1" hangingPunct="1">
              <a:buFontTx/>
              <a:buAutoNum type="arabicPeriod"/>
            </a:pPr>
            <a:r>
              <a:rPr lang="en-US" b="1" dirty="0" smtClean="0"/>
              <a:t>Appraisal: </a:t>
            </a:r>
            <a:r>
              <a:rPr lang="en-US" dirty="0" smtClean="0"/>
              <a:t>performance management</a:t>
            </a:r>
          </a:p>
          <a:p>
            <a:pPr eaLnBrk="1" hangingPunct="1">
              <a:buFontTx/>
              <a:buAutoNum type="arabicPeriod"/>
            </a:pPr>
            <a:r>
              <a:rPr lang="en-US" b="1" dirty="0" smtClean="0"/>
              <a:t>Rewards</a:t>
            </a:r>
            <a:r>
              <a:rPr lang="en-US" dirty="0" smtClean="0"/>
              <a:t>: focus on organizational performance (most under</a:t>
            </a:r>
            <a:r>
              <a:rPr lang="hu-HU" dirty="0" smtClean="0"/>
              <a:t>-</a:t>
            </a:r>
            <a:r>
              <a:rPr lang="en-US" dirty="0" smtClean="0"/>
              <a:t>utilized and mishandled tool)</a:t>
            </a:r>
            <a:endParaRPr lang="hu-HU" dirty="0" smtClean="0"/>
          </a:p>
          <a:p>
            <a:pPr lvl="1" eaLnBrk="1" hangingPunct="1"/>
            <a:r>
              <a:rPr lang="hu-HU" dirty="0" smtClean="0"/>
              <a:t>short-term and long-term</a:t>
            </a:r>
            <a:endParaRPr lang="en-US" dirty="0" smtClean="0"/>
          </a:p>
          <a:p>
            <a:pPr eaLnBrk="1" hangingPunct="1">
              <a:buFontTx/>
              <a:buAutoNum type="arabicPeriod"/>
            </a:pPr>
            <a:r>
              <a:rPr lang="en-US" b="1" dirty="0" smtClean="0"/>
              <a:t>Development</a:t>
            </a:r>
            <a:r>
              <a:rPr lang="en-US" dirty="0" smtClean="0"/>
              <a:t> – developing high quality employees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2008</TotalTime>
  <Words>2514</Words>
  <Application>Microsoft Office PowerPoint</Application>
  <PresentationFormat>On-screen Show (4:3)</PresentationFormat>
  <Paragraphs>262</Paragraphs>
  <Slides>24</Slides>
  <Notes>19</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26" baseType="lpstr">
      <vt:lpstr>Office Theme</vt:lpstr>
      <vt:lpstr>Clip</vt:lpstr>
      <vt:lpstr>Slide 1</vt:lpstr>
      <vt:lpstr>Slide 2</vt:lpstr>
      <vt:lpstr>Introduction to HRM</vt:lpstr>
      <vt:lpstr>The Death of HR ?</vt:lpstr>
      <vt:lpstr>HRM and Personnel Management differences</vt:lpstr>
      <vt:lpstr>Definition of HRM</vt:lpstr>
      <vt:lpstr>Slide 7</vt:lpstr>
      <vt:lpstr>Elements of human resource cycle</vt:lpstr>
      <vt:lpstr>Slide 9</vt:lpstr>
      <vt:lpstr>Slide 10</vt:lpstr>
      <vt:lpstr>The Harvard Framework</vt:lpstr>
      <vt:lpstr>Slide 12</vt:lpstr>
      <vt:lpstr>Aims of HRM</vt:lpstr>
      <vt:lpstr>HRM concepts</vt:lpstr>
      <vt:lpstr>Slide 15</vt:lpstr>
      <vt:lpstr>Slide 16</vt:lpstr>
      <vt:lpstr>Slide 17</vt:lpstr>
      <vt:lpstr>Slide 18</vt:lpstr>
      <vt:lpstr>Slide 19</vt:lpstr>
      <vt:lpstr>Slide 20</vt:lpstr>
      <vt:lpstr>Slide 21</vt:lpstr>
      <vt:lpstr>Slide 22</vt:lpstr>
      <vt:lpstr>Slide 23</vt:lpstr>
      <vt:lpstr>Slide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KIRKWOOD PUBLIC</dc:creator>
  <cp:lastModifiedBy>Akhuwat education</cp:lastModifiedBy>
  <cp:revision>225</cp:revision>
  <dcterms:created xsi:type="dcterms:W3CDTF">2013-12-10T18:40:50Z</dcterms:created>
  <dcterms:modified xsi:type="dcterms:W3CDTF">2016-11-11T04:52:50Z</dcterms:modified>
</cp:coreProperties>
</file>